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3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89" r:id="rId7"/>
    <p:sldId id="291" r:id="rId8"/>
    <p:sldId id="293" r:id="rId9"/>
    <p:sldId id="294" r:id="rId10"/>
    <p:sldId id="295" r:id="rId11"/>
    <p:sldId id="301" r:id="rId12"/>
    <p:sldId id="302" r:id="rId13"/>
    <p:sldId id="303" r:id="rId14"/>
    <p:sldId id="320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AA343"/>
    <a:srgbClr val="D7C7B7"/>
    <a:srgbClr val="E3F5ED"/>
    <a:srgbClr val="B1F951"/>
    <a:srgbClr val="E4FDC3"/>
    <a:srgbClr val="3A7682"/>
    <a:srgbClr val="E6DEF6"/>
    <a:srgbClr val="CDBDED"/>
    <a:srgbClr val="65ADBB"/>
    <a:srgbClr val="4893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A111915-BE36-4E01-A7E5-04B1672EAD32}" styleName="Светлый стиль 2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Светлый стиль 2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Средний стиль 1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30" autoAdjust="0"/>
    <p:restoredTop sz="94660"/>
  </p:normalViewPr>
  <p:slideViewPr>
    <p:cSldViewPr snapToGrid="0">
      <p:cViewPr varScale="1">
        <p:scale>
          <a:sx n="87" d="100"/>
          <a:sy n="87" d="100"/>
        </p:scale>
        <p:origin x="6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49.110\&#1086;&#1073;&#1097;&#1072;&#1103;\&#1062;&#1074;&#1077;&#1090;&#1082;&#1086;&#1074;&#1072;\&#1073;&#1102;&#1076;&#1078;&#1077;&#1090;%20&#1076;&#1083;&#1103;%20&#1075;&#1088;&#1072;&#1078;&#1076;&#1072;&#1085;\2023\&#1087;&#1086;&#1089;&#1077;&#1083;&#1077;&#1085;&#1080;&#1103;\&#1087;&#1086;&#1082;&#1072;&#1079;&#1072;&#1090;&#1077;&#1083;&#1080;%20&#1041;&#1086;&#1088;&#1089;&#1082;&#1086;&#1077;%20&#1089;&#1087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49.110\&#1086;&#1073;&#1097;&#1072;&#1103;\&#1062;&#1074;&#1077;&#1090;&#1082;&#1086;&#1074;&#1072;\&#1073;&#1102;&#1076;&#1078;&#1077;&#1090;%20&#1076;&#1083;&#1103;%20&#1075;&#1088;&#1072;&#1078;&#1076;&#1072;&#1085;\2023\&#1087;&#1086;&#1089;&#1077;&#1083;&#1077;&#1085;&#1080;&#1103;\&#1087;&#1086;&#1082;&#1072;&#1079;&#1072;&#1090;&#1077;&#1083;&#1080;%20&#1041;&#1086;&#1088;&#1089;&#1082;&#1086;&#1077;%20&#1089;&#1087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49.110\&#1086;&#1073;&#1097;&#1072;&#1103;\&#1062;&#1074;&#1077;&#1090;&#1082;&#1086;&#1074;&#1072;\&#1073;&#1102;&#1076;&#1078;&#1077;&#1090;%20&#1076;&#1083;&#1103;%20&#1075;&#1088;&#1072;&#1078;&#1076;&#1072;&#1085;\2023\&#1087;&#1086;&#1089;&#1077;&#1083;&#1077;&#1085;&#1080;&#1103;\&#1087;&#1086;&#1082;&#1072;&#1079;&#1072;&#1090;&#1077;&#1083;&#1080;%20&#1041;&#1086;&#1088;&#1089;&#1082;&#1086;&#1077;%20&#1089;&#1087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49.110\&#1086;&#1073;&#1097;&#1072;&#1103;\&#1062;&#1074;&#1077;&#1090;&#1082;&#1086;&#1074;&#1072;\&#1073;&#1102;&#1076;&#1078;&#1077;&#1090;%20&#1076;&#1083;&#1103;%20&#1075;&#1088;&#1072;&#1078;&#1076;&#1072;&#1085;\2023\&#1087;&#1086;&#1089;&#1077;&#1083;&#1077;&#1085;&#1080;&#1103;\&#1087;&#1086;&#1082;&#1072;&#1079;&#1072;&#1090;&#1077;&#1083;&#1080;%20&#1041;&#1086;&#1088;&#1089;&#1082;&#1086;&#1077;%20&#1089;&#1087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49.110\&#1086;&#1073;&#1097;&#1072;&#1103;\&#1062;&#1074;&#1077;&#1090;&#1082;&#1086;&#1074;&#1072;\&#1073;&#1102;&#1076;&#1078;&#1077;&#1090;%20&#1076;&#1083;&#1103;%20&#1075;&#1088;&#1072;&#1078;&#1076;&#1072;&#1085;\2023\&#1087;&#1086;&#1089;&#1077;&#1083;&#1077;&#1085;&#1080;&#1103;\&#1087;&#1086;&#1082;&#1072;&#1079;&#1072;&#1090;&#1077;&#1083;&#1080;%20&#1041;&#1086;&#1088;&#1089;&#1082;&#1086;&#1077;%20&#1089;&#1087;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49.110\&#1086;&#1073;&#1097;&#1072;&#1103;\&#1062;&#1074;&#1077;&#1090;&#1082;&#1086;&#1074;&#1072;\&#1073;&#1102;&#1076;&#1078;&#1077;&#1090;%20&#1076;&#1083;&#1103;%20&#1075;&#1088;&#1072;&#1078;&#1076;&#1072;&#1085;\2023\&#1087;&#1086;&#1089;&#1077;&#1083;&#1077;&#1085;&#1080;&#1103;\&#1087;&#1086;&#1082;&#1072;&#1079;&#1072;&#1090;&#1077;&#1083;&#1080;%20&#1041;&#1086;&#1088;&#1089;&#1082;&#1086;&#1077;%20&#1089;&#1087;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общие!$B$4</c:f>
              <c:strCache>
                <c:ptCount val="1"/>
                <c:pt idx="0">
                  <c:v>Доходы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/>
          </c:spPr>
          <c:invertIfNegative val="0"/>
          <c:dLbls>
            <c:dLbl>
              <c:idx val="0"/>
              <c:layout>
                <c:manualLayout>
                  <c:x val="-1.7776809062773256E-2"/>
                  <c:y val="-4.32632856705411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B5A-4A12-8805-B29E6E00AF90}"/>
                </c:ext>
              </c:extLst>
            </c:dLbl>
            <c:dLbl>
              <c:idx val="1"/>
              <c:layout>
                <c:manualLayout>
                  <c:x val="-1.650703698686086E-2"/>
                  <c:y val="-4.08597697999555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B5A-4A12-8805-B29E6E00AF90}"/>
                </c:ext>
              </c:extLst>
            </c:dLbl>
            <c:dLbl>
              <c:idx val="2"/>
              <c:layout>
                <c:manualLayout>
                  <c:x val="-1.2697720759123831E-2"/>
                  <c:y val="-4.08597697999555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B5A-4A12-8805-B29E6E00AF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общие!$C$3:$E$3</c:f>
              <c:strCache>
                <c:ptCount val="3"/>
                <c:pt idx="0">
                  <c:v>Прогноз на 2023 год</c:v>
                </c:pt>
                <c:pt idx="1">
                  <c:v>Прогноз на 2024 год</c:v>
                </c:pt>
                <c:pt idx="2">
                  <c:v>Прогноз на 2025 год</c:v>
                </c:pt>
              </c:strCache>
            </c:strRef>
          </c:cat>
          <c:val>
            <c:numRef>
              <c:f>общие!$C$4:$E$4</c:f>
              <c:numCache>
                <c:formatCode>#\ ##0.0</c:formatCode>
                <c:ptCount val="3"/>
                <c:pt idx="0">
                  <c:v>26595.8</c:v>
                </c:pt>
                <c:pt idx="1">
                  <c:v>25321.200000000001</c:v>
                </c:pt>
                <c:pt idx="2">
                  <c:v>25161.9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B5A-4A12-8805-B29E6E00AF90}"/>
            </c:ext>
          </c:extLst>
        </c:ser>
        <c:ser>
          <c:idx val="1"/>
          <c:order val="1"/>
          <c:tx>
            <c:strRef>
              <c:f>общие!$B$5</c:f>
              <c:strCache>
                <c:ptCount val="1"/>
                <c:pt idx="0">
                  <c:v>Расходы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hade val="51000"/>
                    <a:satMod val="130000"/>
                  </a:schemeClr>
                </a:gs>
                <a:gs pos="80000">
                  <a:schemeClr val="accent4">
                    <a:shade val="93000"/>
                    <a:satMod val="130000"/>
                  </a:schemeClr>
                </a:gs>
                <a:gs pos="100000">
                  <a:schemeClr val="accent4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/>
          </c:spPr>
          <c:invertIfNegative val="0"/>
          <c:dLbls>
            <c:dLbl>
              <c:idx val="0"/>
              <c:layout>
                <c:manualLayout>
                  <c:x val="3.0474529821896992E-2"/>
                  <c:y val="-3.84562539293699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B5A-4A12-8805-B29E6E00AF90}"/>
                </c:ext>
              </c:extLst>
            </c:dLbl>
            <c:dLbl>
              <c:idx val="1"/>
              <c:layout>
                <c:manualLayout>
                  <c:x val="3.4283846049634088E-2"/>
                  <c:y val="-2.88421904470274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B5A-4A12-8805-B29E6E00AF90}"/>
                </c:ext>
              </c:extLst>
            </c:dLbl>
            <c:dLbl>
              <c:idx val="2"/>
              <c:layout>
                <c:manualLayout>
                  <c:x val="4.6981566808757827E-2"/>
                  <c:y val="-3.60527380587843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B5A-4A12-8805-B29E6E00AF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общие!$C$3:$E$3</c:f>
              <c:strCache>
                <c:ptCount val="3"/>
                <c:pt idx="0">
                  <c:v>Прогноз на 2023 год</c:v>
                </c:pt>
                <c:pt idx="1">
                  <c:v>Прогноз на 2024 год</c:v>
                </c:pt>
                <c:pt idx="2">
                  <c:v>Прогноз на 2025 год</c:v>
                </c:pt>
              </c:strCache>
            </c:strRef>
          </c:cat>
          <c:val>
            <c:numRef>
              <c:f>общие!$C$5:$E$5</c:f>
              <c:numCache>
                <c:formatCode>#\ ##0.0</c:formatCode>
                <c:ptCount val="3"/>
                <c:pt idx="0">
                  <c:v>26595.8</c:v>
                </c:pt>
                <c:pt idx="1">
                  <c:v>25321.200000000001</c:v>
                </c:pt>
                <c:pt idx="2">
                  <c:v>25161.9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B5A-4A12-8805-B29E6E00AF9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-1199687632"/>
        <c:axId val="-1199690896"/>
        <c:axId val="0"/>
      </c:bar3DChart>
      <c:catAx>
        <c:axId val="-1199687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-1199690896"/>
        <c:crosses val="autoZero"/>
        <c:auto val="1"/>
        <c:lblAlgn val="ctr"/>
        <c:lblOffset val="100"/>
        <c:noMultiLvlLbl val="0"/>
      </c:catAx>
      <c:valAx>
        <c:axId val="-1199690896"/>
        <c:scaling>
          <c:orientation val="minMax"/>
        </c:scaling>
        <c:delete val="1"/>
        <c:axPos val="l"/>
        <c:numFmt formatCode="#\ ##0.0" sourceLinked="1"/>
        <c:majorTickMark val="none"/>
        <c:minorTickMark val="none"/>
        <c:tickLblPos val="nextTo"/>
        <c:crossAx val="-1199687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2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28575">
      <a:solidFill>
        <a:schemeClr val="bg1">
          <a:lumMod val="85000"/>
        </a:schemeClr>
      </a:solidFill>
      <a:prstDash val="dash"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'Динамика доходов бюджета '!$B$9:$G$9</c:f>
              <c:strCache>
                <c:ptCount val="6"/>
                <c:pt idx="0">
                  <c:v>отчет 2020</c:v>
                </c:pt>
                <c:pt idx="1">
                  <c:v>отчет 2021</c:v>
                </c:pt>
                <c:pt idx="2">
                  <c:v>оценка 2022</c:v>
                </c:pt>
                <c:pt idx="3">
                  <c:v>прогноз 2023</c:v>
                </c:pt>
                <c:pt idx="4">
                  <c:v>прогноз 2024</c:v>
                </c:pt>
                <c:pt idx="5">
                  <c:v>прогноз 2025</c:v>
                </c:pt>
              </c:strCache>
            </c:strRef>
          </c:cat>
          <c:val>
            <c:numRef>
              <c:f>'Динамика доходов бюджета '!$B$10:$G$10</c:f>
              <c:numCache>
                <c:formatCode>#\ ##0.0</c:formatCode>
                <c:ptCount val="6"/>
                <c:pt idx="0">
                  <c:v>59358.2</c:v>
                </c:pt>
                <c:pt idx="1">
                  <c:v>36943.800000000003</c:v>
                </c:pt>
                <c:pt idx="2">
                  <c:v>36091.699999999997</c:v>
                </c:pt>
                <c:pt idx="3">
                  <c:v>26595.8</c:v>
                </c:pt>
                <c:pt idx="4">
                  <c:v>25321.200000000001</c:v>
                </c:pt>
                <c:pt idx="5">
                  <c:v>25161.9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EC3-4BB7-952A-486919DBD17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-1199692528"/>
        <c:axId val="-1199689808"/>
      </c:barChart>
      <c:catAx>
        <c:axId val="-1199692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-1199689808"/>
        <c:crosses val="autoZero"/>
        <c:auto val="1"/>
        <c:lblAlgn val="ctr"/>
        <c:lblOffset val="100"/>
        <c:noMultiLvlLbl val="0"/>
      </c:catAx>
      <c:valAx>
        <c:axId val="-1199689808"/>
        <c:scaling>
          <c:orientation val="minMax"/>
        </c:scaling>
        <c:delete val="1"/>
        <c:axPos val="l"/>
        <c:numFmt formatCode="#\ ##0.0" sourceLinked="1"/>
        <c:majorTickMark val="none"/>
        <c:minorTickMark val="none"/>
        <c:tickLblPos val="nextTo"/>
        <c:crossAx val="-11996925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28575">
      <a:solidFill>
        <a:schemeClr val="bg1">
          <a:lumMod val="85000"/>
        </a:schemeClr>
      </a:solidFill>
      <a:prstDash val="dash"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dPt>
            <c:idx val="0"/>
            <c:bubble3D val="0"/>
            <c:explosion val="17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5573-4FC2-B5A5-3D3705FEDC45}"/>
              </c:ext>
            </c:extLst>
          </c:dPt>
          <c:dPt>
            <c:idx val="1"/>
            <c:bubble3D val="0"/>
            <c:explosion val="24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5573-4FC2-B5A5-3D3705FEDC45}"/>
              </c:ext>
            </c:extLst>
          </c:dPt>
          <c:dPt>
            <c:idx val="2"/>
            <c:bubble3D val="0"/>
            <c:explosion val="21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5573-4FC2-B5A5-3D3705FEDC45}"/>
              </c:ext>
            </c:extLst>
          </c:dPt>
          <c:dPt>
            <c:idx val="3"/>
            <c:bubble3D val="0"/>
            <c:explosion val="19"/>
            <c:spPr>
              <a:gradFill rotWithShape="1">
                <a:gsLst>
                  <a:gs pos="0">
                    <a:schemeClr val="accent4">
                      <a:shade val="51000"/>
                      <a:satMod val="130000"/>
                    </a:schemeClr>
                  </a:gs>
                  <a:gs pos="80000">
                    <a:schemeClr val="accent4">
                      <a:shade val="93000"/>
                      <a:satMod val="130000"/>
                    </a:schemeClr>
                  </a:gs>
                  <a:gs pos="100000">
                    <a:schemeClr val="accent4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5573-4FC2-B5A5-3D3705FEDC45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hade val="51000"/>
                      <a:satMod val="130000"/>
                    </a:schemeClr>
                  </a:gs>
                  <a:gs pos="80000">
                    <a:schemeClr val="accent5">
                      <a:shade val="93000"/>
                      <a:satMod val="130000"/>
                    </a:schemeClr>
                  </a:gs>
                  <a:gs pos="100000">
                    <a:schemeClr val="accent5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5573-4FC2-B5A5-3D3705FEDC45}"/>
              </c:ext>
            </c:extLst>
          </c:dPt>
          <c:dLbls>
            <c:dLbl>
              <c:idx val="0"/>
              <c:layout>
                <c:manualLayout>
                  <c:x val="0.11864405724061949"/>
                  <c:y val="-3.861477584829096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573-4FC2-B5A5-3D3705FEDC45}"/>
                </c:ext>
              </c:extLst>
            </c:dLbl>
            <c:dLbl>
              <c:idx val="1"/>
              <c:layout>
                <c:manualLayout>
                  <c:x val="0.20960450112509429"/>
                  <c:y val="-2.498603143124709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573-4FC2-B5A5-3D3705FEDC45}"/>
                </c:ext>
              </c:extLst>
            </c:dLbl>
            <c:dLbl>
              <c:idx val="2"/>
              <c:layout>
                <c:manualLayout>
                  <c:x val="-0.12062145819462983"/>
                  <c:y val="-4.5429148056812902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573-4FC2-B5A5-3D3705FEDC45}"/>
                </c:ext>
              </c:extLst>
            </c:dLbl>
            <c:dLbl>
              <c:idx val="3"/>
              <c:layout>
                <c:manualLayout>
                  <c:x val="-0.10480225056254726"/>
                  <c:y val="-4.315769065397226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573-4FC2-B5A5-3D3705FEDC4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'структура налоговых доходов'!$B$3:$B$7</c:f>
              <c:strCache>
                <c:ptCount val="5"/>
                <c:pt idx="0">
                  <c:v>Налог на доходы физических лиц (НДФЛ)</c:v>
                </c:pt>
                <c:pt idx="1">
                  <c:v>Акцизы по подакцизным товарам (продукции), производимым на территории Российской Федерации </c:v>
                </c:pt>
                <c:pt idx="2">
                  <c:v>Налог на имущество физических лиц</c:v>
                </c:pt>
                <c:pt idx="3">
                  <c:v>Земельный налог</c:v>
                </c:pt>
                <c:pt idx="4">
                  <c:v>Государственная пошлина</c:v>
                </c:pt>
              </c:strCache>
            </c:strRef>
          </c:cat>
          <c:val>
            <c:numRef>
              <c:f>'структура налоговых доходов'!$C$3:$C$7</c:f>
              <c:numCache>
                <c:formatCode>#\ ##0.0</c:formatCode>
                <c:ptCount val="5"/>
                <c:pt idx="0">
                  <c:v>596.6</c:v>
                </c:pt>
                <c:pt idx="1">
                  <c:v>1579.3</c:v>
                </c:pt>
                <c:pt idx="2">
                  <c:v>394.1</c:v>
                </c:pt>
                <c:pt idx="3">
                  <c:v>459.6</c:v>
                </c:pt>
                <c:pt idx="4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573-4FC2-B5A5-3D3705FEDC45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5438294813977957E-2"/>
          <c:y val="0.65266286349578373"/>
          <c:w val="0.92912341037204405"/>
          <c:h val="0.3337083920871724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2801144676226319"/>
          <c:y val="0.10416067405539799"/>
          <c:w val="0.43978136848937066"/>
          <c:h val="0.67913241780671407"/>
        </c:manualLayout>
      </c:layout>
      <c:doughnutChart>
        <c:varyColors val="1"/>
        <c:ser>
          <c:idx val="0"/>
          <c:order val="0"/>
          <c:dPt>
            <c:idx val="0"/>
            <c:bubble3D val="0"/>
            <c:explosion val="7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55F8-438F-80B3-9350F3171259}"/>
              </c:ext>
            </c:extLst>
          </c:dPt>
          <c:dPt>
            <c:idx val="1"/>
            <c:bubble3D val="0"/>
            <c:explosion val="11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55F8-438F-80B3-9350F3171259}"/>
              </c:ext>
            </c:extLst>
          </c:dPt>
          <c:dPt>
            <c:idx val="2"/>
            <c:bubble3D val="0"/>
            <c:explosion val="15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55F8-438F-80B3-9350F3171259}"/>
              </c:ext>
            </c:extLst>
          </c:dPt>
          <c:dLbls>
            <c:dLbl>
              <c:idx val="0"/>
              <c:layout>
                <c:manualLayout>
                  <c:x val="1.4539714428560028E-2"/>
                  <c:y val="-0.30760548778515034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5F8-438F-80B3-9350F3171259}"/>
                </c:ext>
              </c:extLst>
            </c:dLbl>
            <c:dLbl>
              <c:idx val="1"/>
              <c:layout>
                <c:manualLayout>
                  <c:x val="-2.1809571642840045E-2"/>
                  <c:y val="-0.29188841906620105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5F8-438F-80B3-9350F3171259}"/>
                </c:ext>
              </c:extLst>
            </c:dLbl>
            <c:dLbl>
              <c:idx val="2"/>
              <c:layout>
                <c:manualLayout>
                  <c:x val="-4.361914328568009E-2"/>
                  <c:y val="-8.307593465730338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5F8-438F-80B3-9350F317125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'структура неналоговых доходов'!$B$4:$B$6</c:f>
              <c:strCache>
                <c:ptCount val="3"/>
                <c:pt idx="0">
                  <c:v>Доходы от сдачи в аренду имущества, составляющего государственную (муниципальную) казну (за исключением земельных участков)</c:v>
                </c:pt>
                <c:pt idx="1">
                  <c:v>Прочие поступления от использования имущества, находящегося в государственной и муниципальной собственности</c:v>
                </c:pt>
                <c:pt idx="2">
                  <c:v>Доходы от оказания платных услуг и компенсации затрат государства</c:v>
                </c:pt>
              </c:strCache>
            </c:strRef>
          </c:cat>
          <c:val>
            <c:numRef>
              <c:f>'структура неналоговых доходов'!$C$4:$C$6</c:f>
              <c:numCache>
                <c:formatCode>0.0</c:formatCode>
                <c:ptCount val="3"/>
                <c:pt idx="0">
                  <c:v>352.4</c:v>
                </c:pt>
                <c:pt idx="1">
                  <c:v>308.3</c:v>
                </c:pt>
                <c:pt idx="2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5F8-438F-80B3-9350F3171259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4897254020374149E-2"/>
          <c:y val="0.79062707568290136"/>
          <c:w val="0.88587503378766319"/>
          <c:h val="0.2071276287858201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2215111097084237"/>
          <c:y val="8.4723978845792719E-2"/>
          <c:w val="0.54000261501044178"/>
          <c:h val="0.70079958193324066"/>
        </c:manualLayout>
      </c:layout>
      <c:doughnutChart>
        <c:varyColors val="1"/>
        <c:ser>
          <c:idx val="0"/>
          <c:order val="0"/>
          <c:dPt>
            <c:idx val="0"/>
            <c:bubble3D val="0"/>
            <c:explosion val="13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38DD-4FE1-B3BD-820D7DB0E609}"/>
              </c:ext>
            </c:extLst>
          </c:dPt>
          <c:dPt>
            <c:idx val="1"/>
            <c:bubble3D val="0"/>
            <c:explosion val="14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38DD-4FE1-B3BD-820D7DB0E609}"/>
              </c:ext>
            </c:extLst>
          </c:dPt>
          <c:dPt>
            <c:idx val="2"/>
            <c:bubble3D val="0"/>
            <c:explosion val="25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38DD-4FE1-B3BD-820D7DB0E609}"/>
              </c:ext>
            </c:extLst>
          </c:dPt>
          <c:dPt>
            <c:idx val="3"/>
            <c:bubble3D val="0"/>
            <c:explosion val="13"/>
            <c:spPr>
              <a:gradFill rotWithShape="1">
                <a:gsLst>
                  <a:gs pos="0">
                    <a:schemeClr val="accent4">
                      <a:shade val="51000"/>
                      <a:satMod val="130000"/>
                    </a:schemeClr>
                  </a:gs>
                  <a:gs pos="80000">
                    <a:schemeClr val="accent4">
                      <a:shade val="93000"/>
                      <a:satMod val="130000"/>
                    </a:schemeClr>
                  </a:gs>
                  <a:gs pos="100000">
                    <a:schemeClr val="accent4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38DD-4FE1-B3BD-820D7DB0E609}"/>
              </c:ext>
            </c:extLst>
          </c:dPt>
          <c:dLbls>
            <c:dLbl>
              <c:idx val="0"/>
              <c:layout>
                <c:manualLayout>
                  <c:x val="6.9785273264364178E-2"/>
                  <c:y val="-0.1811305685170351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8DD-4FE1-B3BD-820D7DB0E609}"/>
                </c:ext>
              </c:extLst>
            </c:dLbl>
            <c:dLbl>
              <c:idx val="1"/>
              <c:layout>
                <c:manualLayout>
                  <c:x val="0.15925357232124163"/>
                  <c:y val="0.10449840491367408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8DD-4FE1-B3BD-820D7DB0E609}"/>
                </c:ext>
              </c:extLst>
            </c:dLbl>
            <c:dLbl>
              <c:idx val="2"/>
              <c:layout>
                <c:manualLayout>
                  <c:x val="-8.9468299056877323E-2"/>
                  <c:y val="2.32218677585940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8DD-4FE1-B3BD-820D7DB0E609}"/>
                </c:ext>
              </c:extLst>
            </c:dLbl>
            <c:dLbl>
              <c:idx val="3"/>
              <c:layout>
                <c:manualLayout>
                  <c:x val="-7.6942737188914534E-2"/>
                  <c:y val="-0.19738587594805104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8DD-4FE1-B3BD-820D7DB0E6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'струтктура безвозмездных доходо'!$B$23:$B$26</c:f>
              <c:strCache>
                <c:ptCount val="4"/>
                <c:pt idx="0">
                  <c:v>дотации</c:v>
                </c:pt>
                <c:pt idx="1">
                  <c:v>субсидии</c:v>
                </c:pt>
                <c:pt idx="2">
                  <c:v>субвенции</c:v>
                </c:pt>
                <c:pt idx="3">
                  <c:v>иные межбюджетные трансферты</c:v>
                </c:pt>
              </c:strCache>
            </c:strRef>
          </c:cat>
          <c:val>
            <c:numRef>
              <c:f>'струтктура безвозмездных доходо'!$C$23:$C$26</c:f>
              <c:numCache>
                <c:formatCode>#\ ##0.0</c:formatCode>
                <c:ptCount val="4"/>
                <c:pt idx="0">
                  <c:v>9824.9</c:v>
                </c:pt>
                <c:pt idx="1">
                  <c:v>3287.4</c:v>
                </c:pt>
                <c:pt idx="2">
                  <c:v>157.6</c:v>
                </c:pt>
                <c:pt idx="3">
                  <c:v>9625.2000000000007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8DD-4FE1-B3BD-820D7DB0E609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4019373429343462E-2"/>
          <c:y val="8.1871356810240367E-2"/>
          <c:w val="0.9719612531413131"/>
          <c:h val="0.83010001238948927"/>
        </c:manualLayout>
      </c:layout>
      <c:bar3DChart>
        <c:barDir val="col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/>
          </c:spPr>
          <c:invertIfNegative val="0"/>
          <c:dLbls>
            <c:dLbl>
              <c:idx val="0"/>
              <c:layout>
                <c:manualLayout>
                  <c:x val="-5.0979539743067253E-3"/>
                  <c:y val="-4.86111181060802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1CB-4347-B9BE-7899B49E8B57}"/>
                </c:ext>
              </c:extLst>
            </c:dLbl>
            <c:dLbl>
              <c:idx val="1"/>
              <c:layout>
                <c:manualLayout>
                  <c:x val="0"/>
                  <c:y val="-3.83771985048001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1CB-4347-B9BE-7899B49E8B57}"/>
                </c:ext>
              </c:extLst>
            </c:dLbl>
            <c:dLbl>
              <c:idx val="2"/>
              <c:layout>
                <c:manualLayout>
                  <c:x val="3.8234654807299882E-3"/>
                  <c:y val="-3.5818718604480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1CB-4347-B9BE-7899B49E8B57}"/>
                </c:ext>
              </c:extLst>
            </c:dLbl>
            <c:dLbl>
              <c:idx val="3"/>
              <c:layout>
                <c:manualLayout>
                  <c:x val="2.5489769871533566E-3"/>
                  <c:y val="-3.83771985048001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1CB-4347-B9BE-7899B49E8B57}"/>
                </c:ext>
              </c:extLst>
            </c:dLbl>
            <c:dLbl>
              <c:idx val="4"/>
              <c:layout>
                <c:manualLayout>
                  <c:x val="5.0979539743067131E-3"/>
                  <c:y val="-2.81432789035201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1CB-4347-B9BE-7899B49E8B57}"/>
                </c:ext>
              </c:extLst>
            </c:dLbl>
            <c:dLbl>
              <c:idx val="5"/>
              <c:layout>
                <c:manualLayout>
                  <c:x val="1.5293861922920047E-2"/>
                  <c:y val="-3.07017588038401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1CB-4347-B9BE-7899B49E8B5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'Динамика расходов бюджета '!$C$3:$H$3</c:f>
              <c:strCache>
                <c:ptCount val="6"/>
                <c:pt idx="0">
                  <c:v>отчет 2020</c:v>
                </c:pt>
                <c:pt idx="1">
                  <c:v>отчет 2021</c:v>
                </c:pt>
                <c:pt idx="2">
                  <c:v>оценка 2022</c:v>
                </c:pt>
                <c:pt idx="3">
                  <c:v>прогноз 2023</c:v>
                </c:pt>
                <c:pt idx="4">
                  <c:v>прогноз 2024</c:v>
                </c:pt>
                <c:pt idx="5">
                  <c:v>прогноз 2025</c:v>
                </c:pt>
              </c:strCache>
            </c:strRef>
          </c:cat>
          <c:val>
            <c:numRef>
              <c:f>'Динамика расходов бюджета '!$C$4:$H$4</c:f>
              <c:numCache>
                <c:formatCode>#\ ##0.0</c:formatCode>
                <c:ptCount val="6"/>
                <c:pt idx="0">
                  <c:v>59959</c:v>
                </c:pt>
                <c:pt idx="1">
                  <c:v>45670.8</c:v>
                </c:pt>
                <c:pt idx="2" formatCode="#,##0.00">
                  <c:v>39507.800000000003</c:v>
                </c:pt>
                <c:pt idx="3">
                  <c:v>26595.8</c:v>
                </c:pt>
                <c:pt idx="4">
                  <c:v>24975.8</c:v>
                </c:pt>
                <c:pt idx="5">
                  <c:v>24457.5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1CB-4347-B9BE-7899B49E8B5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-1199689264"/>
        <c:axId val="-1199688720"/>
        <c:axId val="0"/>
      </c:bar3DChart>
      <c:catAx>
        <c:axId val="-1199689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-1199688720"/>
        <c:crosses val="autoZero"/>
        <c:auto val="1"/>
        <c:lblAlgn val="ctr"/>
        <c:lblOffset val="100"/>
        <c:noMultiLvlLbl val="0"/>
      </c:catAx>
      <c:valAx>
        <c:axId val="-1199688720"/>
        <c:scaling>
          <c:orientation val="minMax"/>
        </c:scaling>
        <c:delete val="1"/>
        <c:axPos val="l"/>
        <c:numFmt formatCode="#\ ##0.0" sourceLinked="1"/>
        <c:majorTickMark val="none"/>
        <c:minorTickMark val="none"/>
        <c:tickLblPos val="nextTo"/>
        <c:crossAx val="-11996892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28575">
      <a:solidFill>
        <a:schemeClr val="bg1">
          <a:lumMod val="85000"/>
        </a:schemeClr>
      </a:solidFill>
      <a:prstDash val="dash"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36EF02C-0CA5-4A06-AAD1-5A31AB3ECB76}" type="doc">
      <dgm:prSet loTypeId="urn:microsoft.com/office/officeart/2005/8/layout/radial4" loCatId="relationship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C3EE6D39-1779-400E-B07C-93D7655E43A5}">
      <dgm:prSet phldrT="[Текст]" custT="1"/>
      <dgm:spPr/>
      <dgm:t>
        <a:bodyPr/>
        <a:lstStyle/>
        <a:p>
          <a:r>
            <a: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Всего расходов </a:t>
          </a:r>
        </a:p>
        <a:p>
          <a:r>
            <a: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26 595,8 </a:t>
          </a:r>
        </a:p>
      </dgm:t>
    </dgm:pt>
    <dgm:pt modelId="{3AC67AAE-B0E8-4963-A880-1650FD9691FF}" type="parTrans" cxnId="{D9E0622A-6FE0-44B4-897D-5BB767D63277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B071FC0-FC4F-4C3F-8BB0-31BD91DEAAC1}" type="sibTrans" cxnId="{D9E0622A-6FE0-44B4-897D-5BB767D63277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F4FEB57-EB00-41FE-8B99-895D2B4D5483}">
      <dgm:prSet phldrT="[Текст]" custT="1"/>
      <dgm:spPr/>
      <dgm:t>
        <a:bodyPr/>
        <a:lstStyle/>
        <a:p>
          <a:r>
            <a: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Национальная безопасность и правоохранительная деятельность </a:t>
          </a:r>
        </a:p>
        <a:p>
          <a:r>
            <a: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1 016,3</a:t>
          </a:r>
        </a:p>
      </dgm:t>
    </dgm:pt>
    <dgm:pt modelId="{604F524D-38BB-4BB0-8359-716F0E292C93}" type="parTrans" cxnId="{0050CAB0-578C-49D4-AFC1-D4EFE68E72B5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291768C-08C2-4096-B173-0E7593A2CAAB}" type="sibTrans" cxnId="{0050CAB0-578C-49D4-AFC1-D4EFE68E72B5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57B4686-B1EE-4591-A64A-A92E6F057E77}">
      <dgm:prSet phldrT="[Текст]" custT="1"/>
      <dgm:spPr/>
      <dgm:t>
        <a:bodyPr/>
        <a:lstStyle/>
        <a:p>
          <a:r>
            <a: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Национальная экономика </a:t>
          </a:r>
        </a:p>
        <a:p>
          <a:r>
            <a: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1 906,4 </a:t>
          </a:r>
        </a:p>
      </dgm:t>
    </dgm:pt>
    <dgm:pt modelId="{77C1BD2C-F66B-4DFD-A57F-E95AA02B9021}" type="parTrans" cxnId="{D9B092EB-BC04-4910-8161-2F9598F2E9B7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33D8125-0C01-4881-A7BD-765F5E88313D}" type="sibTrans" cxnId="{D9B092EB-BC04-4910-8161-2F9598F2E9B7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2EF0A2F-BBAA-4C9B-92EE-575D8AFF6BFE}">
      <dgm:prSet phldrT="[Текст]" custT="1"/>
      <dgm:spPr/>
      <dgm:t>
        <a:bodyPr/>
        <a:lstStyle/>
        <a:p>
          <a:r>
            <a: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Жилищно-коммунальное хозяйство </a:t>
          </a:r>
        </a:p>
        <a:p>
          <a:r>
            <a: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2 685,4</a:t>
          </a:r>
        </a:p>
      </dgm:t>
    </dgm:pt>
    <dgm:pt modelId="{603E7BD1-2B13-4047-9998-71494CA1E8AE}" type="parTrans" cxnId="{FD927277-6828-429D-8320-55C1B25057D7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A4F3A77-FACB-4ACC-9657-79B80EC3EC6D}" type="sibTrans" cxnId="{FD927277-6828-429D-8320-55C1B25057D7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F13A08C-EFD2-4C82-91E4-7691826A2F7E}">
      <dgm:prSet phldrT="[Текст]" custT="1"/>
      <dgm:spPr/>
      <dgm:t>
        <a:bodyPr/>
        <a:lstStyle/>
        <a:p>
          <a:r>
            <a: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Социальная политика </a:t>
          </a:r>
        </a:p>
        <a:p>
          <a:r>
            <a: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1 340,4 </a:t>
          </a:r>
        </a:p>
      </dgm:t>
    </dgm:pt>
    <dgm:pt modelId="{0EEEE7DF-DC3B-476B-878E-4F62B913912D}" type="parTrans" cxnId="{CE2F1162-C5AD-41D6-A4FB-8276104773AE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7981DBE-46F5-4966-BEA5-476E941D00DA}" type="sibTrans" cxnId="{CE2F1162-C5AD-41D6-A4FB-8276104773AE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28C95C0-3C20-439C-9955-837A4B66C78D}">
      <dgm:prSet phldrT="[Текст]" custT="1"/>
      <dgm:spPr/>
      <dgm:t>
        <a:bodyPr/>
        <a:lstStyle/>
        <a:p>
          <a:r>
            <a: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Физическая культура  и спорт </a:t>
          </a:r>
        </a:p>
        <a:p>
          <a:r>
            <a: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1 751,5</a:t>
          </a:r>
        </a:p>
      </dgm:t>
    </dgm:pt>
    <dgm:pt modelId="{B19C7D8D-87DC-4E9A-BEAB-734C69D318DC}" type="parTrans" cxnId="{AB962D38-3D34-4438-B1A7-749CAEBB7D1B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2A7863E-2D13-4F49-B0D1-772BEE2D699F}" type="sibTrans" cxnId="{AB962D38-3D34-4438-B1A7-749CAEBB7D1B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83F7497-899F-4B69-8E5A-93A5618FDE4C}">
      <dgm:prSet phldrT="[Текст]" custT="1"/>
      <dgm:spPr/>
      <dgm:t>
        <a:bodyPr/>
        <a:lstStyle/>
        <a:p>
          <a:r>
            <a: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Общегосударственные вопросы </a:t>
          </a:r>
        </a:p>
        <a:p>
          <a:r>
            <a: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7 827,7</a:t>
          </a:r>
        </a:p>
      </dgm:t>
    </dgm:pt>
    <dgm:pt modelId="{6360E81A-BEE4-4F89-9EE4-E34CEA1D41FA}" type="sibTrans" cxnId="{06218713-841C-4FBC-8D88-E416C68A30D4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13BA717-FC15-4DB4-B696-FBF2DDCDFBBB}" type="parTrans" cxnId="{06218713-841C-4FBC-8D88-E416C68A30D4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E58A246-4494-4CFC-ADF9-EBCF1AE496F9}">
      <dgm:prSet phldrT="[Текст]" custT="1"/>
      <dgm:spPr/>
      <dgm:t>
        <a:bodyPr/>
        <a:lstStyle/>
        <a:p>
          <a:r>
            <a: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Культура и кинематография 10 068,1</a:t>
          </a:r>
        </a:p>
      </dgm:t>
    </dgm:pt>
    <dgm:pt modelId="{EE658F2C-D056-4459-8F82-39E136A46F68}" type="parTrans" cxnId="{B24C1775-C79E-4686-8811-3F494AD827ED}">
      <dgm:prSet/>
      <dgm:spPr/>
      <dgm:t>
        <a:bodyPr/>
        <a:lstStyle/>
        <a:p>
          <a:endParaRPr lang="ru-RU"/>
        </a:p>
      </dgm:t>
    </dgm:pt>
    <dgm:pt modelId="{7590CF77-6CEB-4196-9940-B2630613CE60}" type="sibTrans" cxnId="{B24C1775-C79E-4686-8811-3F494AD827ED}">
      <dgm:prSet/>
      <dgm:spPr/>
      <dgm:t>
        <a:bodyPr/>
        <a:lstStyle/>
        <a:p>
          <a:endParaRPr lang="ru-RU"/>
        </a:p>
      </dgm:t>
    </dgm:pt>
    <dgm:pt modelId="{CF28DAD0-58BF-41DD-907A-E25EC73B18F8}" type="pres">
      <dgm:prSet presAssocID="{F36EF02C-0CA5-4A06-AAD1-5A31AB3ECB76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321E3A47-8D79-4D3A-B483-81BB86FEDFB9}" type="pres">
      <dgm:prSet presAssocID="{C3EE6D39-1779-400E-B07C-93D7655E43A5}" presName="centerShape" presStyleLbl="node0" presStyleIdx="0" presStyleCnt="1"/>
      <dgm:spPr/>
    </dgm:pt>
    <dgm:pt modelId="{0A444229-C1C6-437F-B233-75EA1B4919C4}" type="pres">
      <dgm:prSet presAssocID="{813BA717-FC15-4DB4-B696-FBF2DDCDFBBB}" presName="parTrans" presStyleLbl="bgSibTrans2D1" presStyleIdx="0" presStyleCnt="7"/>
      <dgm:spPr/>
    </dgm:pt>
    <dgm:pt modelId="{2C3048F1-8887-45E9-8A6B-724E5EDE4B33}" type="pres">
      <dgm:prSet presAssocID="{B83F7497-899F-4B69-8E5A-93A5618FDE4C}" presName="node" presStyleLbl="node1" presStyleIdx="0" presStyleCnt="7" custScaleX="115697">
        <dgm:presLayoutVars>
          <dgm:bulletEnabled val="1"/>
        </dgm:presLayoutVars>
      </dgm:prSet>
      <dgm:spPr/>
    </dgm:pt>
    <dgm:pt modelId="{12C4B9E0-7704-4068-A83E-76D377054FC0}" type="pres">
      <dgm:prSet presAssocID="{604F524D-38BB-4BB0-8359-716F0E292C93}" presName="parTrans" presStyleLbl="bgSibTrans2D1" presStyleIdx="1" presStyleCnt="7"/>
      <dgm:spPr/>
    </dgm:pt>
    <dgm:pt modelId="{1E381CF9-538E-4558-ABAA-257E84DE55B5}" type="pres">
      <dgm:prSet presAssocID="{CF4FEB57-EB00-41FE-8B99-895D2B4D5483}" presName="node" presStyleLbl="node1" presStyleIdx="1" presStyleCnt="7" custScaleX="118896">
        <dgm:presLayoutVars>
          <dgm:bulletEnabled val="1"/>
        </dgm:presLayoutVars>
      </dgm:prSet>
      <dgm:spPr/>
    </dgm:pt>
    <dgm:pt modelId="{2DE003C4-FD22-4B5B-B8C4-4C85E26AF0ED}" type="pres">
      <dgm:prSet presAssocID="{77C1BD2C-F66B-4DFD-A57F-E95AA02B9021}" presName="parTrans" presStyleLbl="bgSibTrans2D1" presStyleIdx="2" presStyleCnt="7"/>
      <dgm:spPr/>
    </dgm:pt>
    <dgm:pt modelId="{B3950753-0292-4129-8960-EC3CE27AEB34}" type="pres">
      <dgm:prSet presAssocID="{C57B4686-B1EE-4591-A64A-A92E6F057E77}" presName="node" presStyleLbl="node1" presStyleIdx="2" presStyleCnt="7" custScaleX="118595">
        <dgm:presLayoutVars>
          <dgm:bulletEnabled val="1"/>
        </dgm:presLayoutVars>
      </dgm:prSet>
      <dgm:spPr/>
    </dgm:pt>
    <dgm:pt modelId="{BC7F89AB-313F-47DD-B3F1-FB7484E9C86F}" type="pres">
      <dgm:prSet presAssocID="{603E7BD1-2B13-4047-9998-71494CA1E8AE}" presName="parTrans" presStyleLbl="bgSibTrans2D1" presStyleIdx="3" presStyleCnt="7"/>
      <dgm:spPr/>
    </dgm:pt>
    <dgm:pt modelId="{4EFA8D70-FA90-49F5-A59D-80709340E904}" type="pres">
      <dgm:prSet presAssocID="{42EF0A2F-BBAA-4C9B-92EE-575D8AFF6BFE}" presName="node" presStyleLbl="node1" presStyleIdx="3" presStyleCnt="7" custScaleX="114646">
        <dgm:presLayoutVars>
          <dgm:bulletEnabled val="1"/>
        </dgm:presLayoutVars>
      </dgm:prSet>
      <dgm:spPr/>
    </dgm:pt>
    <dgm:pt modelId="{5348B137-8597-4D5E-BB05-B05C70B9C79F}" type="pres">
      <dgm:prSet presAssocID="{EE658F2C-D056-4459-8F82-39E136A46F68}" presName="parTrans" presStyleLbl="bgSibTrans2D1" presStyleIdx="4" presStyleCnt="7"/>
      <dgm:spPr/>
    </dgm:pt>
    <dgm:pt modelId="{C6F37EB3-21BF-4E0B-9262-B27015FDB5ED}" type="pres">
      <dgm:prSet presAssocID="{0E58A246-4494-4CFC-ADF9-EBCF1AE496F9}" presName="node" presStyleLbl="node1" presStyleIdx="4" presStyleCnt="7">
        <dgm:presLayoutVars>
          <dgm:bulletEnabled val="1"/>
        </dgm:presLayoutVars>
      </dgm:prSet>
      <dgm:spPr/>
    </dgm:pt>
    <dgm:pt modelId="{D55397C5-9043-49C8-A6B0-2A48DC317CA8}" type="pres">
      <dgm:prSet presAssocID="{0EEEE7DF-DC3B-476B-878E-4F62B913912D}" presName="parTrans" presStyleLbl="bgSibTrans2D1" presStyleIdx="5" presStyleCnt="7"/>
      <dgm:spPr/>
    </dgm:pt>
    <dgm:pt modelId="{E39A0ECB-2A42-4D28-8220-993F7082DD09}" type="pres">
      <dgm:prSet presAssocID="{AF13A08C-EFD2-4C82-91E4-7691826A2F7E}" presName="node" presStyleLbl="node1" presStyleIdx="5" presStyleCnt="7" custScaleX="116453">
        <dgm:presLayoutVars>
          <dgm:bulletEnabled val="1"/>
        </dgm:presLayoutVars>
      </dgm:prSet>
      <dgm:spPr/>
    </dgm:pt>
    <dgm:pt modelId="{A108F7D7-788F-43FA-98E1-DCE39C1B3033}" type="pres">
      <dgm:prSet presAssocID="{B19C7D8D-87DC-4E9A-BEAB-734C69D318DC}" presName="parTrans" presStyleLbl="bgSibTrans2D1" presStyleIdx="6" presStyleCnt="7"/>
      <dgm:spPr/>
    </dgm:pt>
    <dgm:pt modelId="{623C3998-4880-4053-B004-60B0D0733D51}" type="pres">
      <dgm:prSet presAssocID="{528C95C0-3C20-439C-9955-837A4B66C78D}" presName="node" presStyleLbl="node1" presStyleIdx="6" presStyleCnt="7" custScaleX="110750">
        <dgm:presLayoutVars>
          <dgm:bulletEnabled val="1"/>
        </dgm:presLayoutVars>
      </dgm:prSet>
      <dgm:spPr/>
    </dgm:pt>
  </dgm:ptLst>
  <dgm:cxnLst>
    <dgm:cxn modelId="{06218713-841C-4FBC-8D88-E416C68A30D4}" srcId="{C3EE6D39-1779-400E-B07C-93D7655E43A5}" destId="{B83F7497-899F-4B69-8E5A-93A5618FDE4C}" srcOrd="0" destOrd="0" parTransId="{813BA717-FC15-4DB4-B696-FBF2DDCDFBBB}" sibTransId="{6360E81A-BEE4-4F89-9EE4-E34CEA1D41FA}"/>
    <dgm:cxn modelId="{FFC0911A-A171-416C-91D9-8C708A7752E5}" type="presOf" srcId="{77C1BD2C-F66B-4DFD-A57F-E95AA02B9021}" destId="{2DE003C4-FD22-4B5B-B8C4-4C85E26AF0ED}" srcOrd="0" destOrd="0" presId="urn:microsoft.com/office/officeart/2005/8/layout/radial4"/>
    <dgm:cxn modelId="{4DC6AC28-0204-43C4-8730-0D8A0AE125EF}" type="presOf" srcId="{528C95C0-3C20-439C-9955-837A4B66C78D}" destId="{623C3998-4880-4053-B004-60B0D0733D51}" srcOrd="0" destOrd="0" presId="urn:microsoft.com/office/officeart/2005/8/layout/radial4"/>
    <dgm:cxn modelId="{D9E0622A-6FE0-44B4-897D-5BB767D63277}" srcId="{F36EF02C-0CA5-4A06-AAD1-5A31AB3ECB76}" destId="{C3EE6D39-1779-400E-B07C-93D7655E43A5}" srcOrd="0" destOrd="0" parTransId="{3AC67AAE-B0E8-4963-A880-1650FD9691FF}" sibTransId="{7B071FC0-FC4F-4C3F-8BB0-31BD91DEAAC1}"/>
    <dgm:cxn modelId="{33708034-942D-46CD-A433-F3F03D626B43}" type="presOf" srcId="{0E58A246-4494-4CFC-ADF9-EBCF1AE496F9}" destId="{C6F37EB3-21BF-4E0B-9262-B27015FDB5ED}" srcOrd="0" destOrd="0" presId="urn:microsoft.com/office/officeart/2005/8/layout/radial4"/>
    <dgm:cxn modelId="{AB962D38-3D34-4438-B1A7-749CAEBB7D1B}" srcId="{C3EE6D39-1779-400E-B07C-93D7655E43A5}" destId="{528C95C0-3C20-439C-9955-837A4B66C78D}" srcOrd="6" destOrd="0" parTransId="{B19C7D8D-87DC-4E9A-BEAB-734C69D318DC}" sibTransId="{42A7863E-2D13-4F49-B0D1-772BEE2D699F}"/>
    <dgm:cxn modelId="{75DA865F-EFDC-4C04-8D92-68D1C1B3D52A}" type="presOf" srcId="{CF4FEB57-EB00-41FE-8B99-895D2B4D5483}" destId="{1E381CF9-538E-4558-ABAA-257E84DE55B5}" srcOrd="0" destOrd="0" presId="urn:microsoft.com/office/officeart/2005/8/layout/radial4"/>
    <dgm:cxn modelId="{CE2F1162-C5AD-41D6-A4FB-8276104773AE}" srcId="{C3EE6D39-1779-400E-B07C-93D7655E43A5}" destId="{AF13A08C-EFD2-4C82-91E4-7691826A2F7E}" srcOrd="5" destOrd="0" parTransId="{0EEEE7DF-DC3B-476B-878E-4F62B913912D}" sibTransId="{27981DBE-46F5-4966-BEA5-476E941D00DA}"/>
    <dgm:cxn modelId="{18BA394B-2A4C-44AC-ADD1-02B3B27634A0}" type="presOf" srcId="{603E7BD1-2B13-4047-9998-71494CA1E8AE}" destId="{BC7F89AB-313F-47DD-B3F1-FB7484E9C86F}" srcOrd="0" destOrd="0" presId="urn:microsoft.com/office/officeart/2005/8/layout/radial4"/>
    <dgm:cxn modelId="{03E3D76D-CA6F-4329-BB23-C23823E692EC}" type="presOf" srcId="{AF13A08C-EFD2-4C82-91E4-7691826A2F7E}" destId="{E39A0ECB-2A42-4D28-8220-993F7082DD09}" srcOrd="0" destOrd="0" presId="urn:microsoft.com/office/officeart/2005/8/layout/radial4"/>
    <dgm:cxn modelId="{B24C1775-C79E-4686-8811-3F494AD827ED}" srcId="{C3EE6D39-1779-400E-B07C-93D7655E43A5}" destId="{0E58A246-4494-4CFC-ADF9-EBCF1AE496F9}" srcOrd="4" destOrd="0" parTransId="{EE658F2C-D056-4459-8F82-39E136A46F68}" sibTransId="{7590CF77-6CEB-4196-9940-B2630613CE60}"/>
    <dgm:cxn modelId="{FD927277-6828-429D-8320-55C1B25057D7}" srcId="{C3EE6D39-1779-400E-B07C-93D7655E43A5}" destId="{42EF0A2F-BBAA-4C9B-92EE-575D8AFF6BFE}" srcOrd="3" destOrd="0" parTransId="{603E7BD1-2B13-4047-9998-71494CA1E8AE}" sibTransId="{BA4F3A77-FACB-4ACC-9657-79B80EC3EC6D}"/>
    <dgm:cxn modelId="{41C9DF87-ABE7-4AFC-A944-0C9DE65A514F}" type="presOf" srcId="{F36EF02C-0CA5-4A06-AAD1-5A31AB3ECB76}" destId="{CF28DAD0-58BF-41DD-907A-E25EC73B18F8}" srcOrd="0" destOrd="0" presId="urn:microsoft.com/office/officeart/2005/8/layout/radial4"/>
    <dgm:cxn modelId="{23CC628D-3C49-4422-B542-365FD3FDAC5B}" type="presOf" srcId="{42EF0A2F-BBAA-4C9B-92EE-575D8AFF6BFE}" destId="{4EFA8D70-FA90-49F5-A59D-80709340E904}" srcOrd="0" destOrd="0" presId="urn:microsoft.com/office/officeart/2005/8/layout/radial4"/>
    <dgm:cxn modelId="{69B96FA3-3235-4789-89DA-7D23C046E41C}" type="presOf" srcId="{EE658F2C-D056-4459-8F82-39E136A46F68}" destId="{5348B137-8597-4D5E-BB05-B05C70B9C79F}" srcOrd="0" destOrd="0" presId="urn:microsoft.com/office/officeart/2005/8/layout/radial4"/>
    <dgm:cxn modelId="{09F1A2A6-CC3B-4287-AE87-ED554D80D243}" type="presOf" srcId="{0EEEE7DF-DC3B-476B-878E-4F62B913912D}" destId="{D55397C5-9043-49C8-A6B0-2A48DC317CA8}" srcOrd="0" destOrd="0" presId="urn:microsoft.com/office/officeart/2005/8/layout/radial4"/>
    <dgm:cxn modelId="{9532DCA6-EAC9-47AB-A768-BF3958CF3104}" type="presOf" srcId="{B19C7D8D-87DC-4E9A-BEAB-734C69D318DC}" destId="{A108F7D7-788F-43FA-98E1-DCE39C1B3033}" srcOrd="0" destOrd="0" presId="urn:microsoft.com/office/officeart/2005/8/layout/radial4"/>
    <dgm:cxn modelId="{67F9F4AA-A541-45B1-B570-F21A71A6D960}" type="presOf" srcId="{604F524D-38BB-4BB0-8359-716F0E292C93}" destId="{12C4B9E0-7704-4068-A83E-76D377054FC0}" srcOrd="0" destOrd="0" presId="urn:microsoft.com/office/officeart/2005/8/layout/radial4"/>
    <dgm:cxn modelId="{0050CAB0-578C-49D4-AFC1-D4EFE68E72B5}" srcId="{C3EE6D39-1779-400E-B07C-93D7655E43A5}" destId="{CF4FEB57-EB00-41FE-8B99-895D2B4D5483}" srcOrd="1" destOrd="0" parTransId="{604F524D-38BB-4BB0-8359-716F0E292C93}" sibTransId="{E291768C-08C2-4096-B173-0E7593A2CAAB}"/>
    <dgm:cxn modelId="{A7F656BF-8A9F-4F6C-9C7E-B07C3ED75123}" type="presOf" srcId="{C3EE6D39-1779-400E-B07C-93D7655E43A5}" destId="{321E3A47-8D79-4D3A-B483-81BB86FEDFB9}" srcOrd="0" destOrd="0" presId="urn:microsoft.com/office/officeart/2005/8/layout/radial4"/>
    <dgm:cxn modelId="{C26F4CC7-61CE-4A0E-970F-E87E24F331BD}" type="presOf" srcId="{813BA717-FC15-4DB4-B696-FBF2DDCDFBBB}" destId="{0A444229-C1C6-437F-B233-75EA1B4919C4}" srcOrd="0" destOrd="0" presId="urn:microsoft.com/office/officeart/2005/8/layout/radial4"/>
    <dgm:cxn modelId="{FB9149D6-79B1-427B-9F74-01E36B2F961B}" type="presOf" srcId="{B83F7497-899F-4B69-8E5A-93A5618FDE4C}" destId="{2C3048F1-8887-45E9-8A6B-724E5EDE4B33}" srcOrd="0" destOrd="0" presId="urn:microsoft.com/office/officeart/2005/8/layout/radial4"/>
    <dgm:cxn modelId="{D9B092EB-BC04-4910-8161-2F9598F2E9B7}" srcId="{C3EE6D39-1779-400E-B07C-93D7655E43A5}" destId="{C57B4686-B1EE-4591-A64A-A92E6F057E77}" srcOrd="2" destOrd="0" parTransId="{77C1BD2C-F66B-4DFD-A57F-E95AA02B9021}" sibTransId="{F33D8125-0C01-4881-A7BD-765F5E88313D}"/>
    <dgm:cxn modelId="{04C839F6-66A7-4F82-BF6F-95A756181E22}" type="presOf" srcId="{C57B4686-B1EE-4591-A64A-A92E6F057E77}" destId="{B3950753-0292-4129-8960-EC3CE27AEB34}" srcOrd="0" destOrd="0" presId="urn:microsoft.com/office/officeart/2005/8/layout/radial4"/>
    <dgm:cxn modelId="{F0A8EF1B-4F0F-4BAD-BA69-7C4B91C90408}" type="presParOf" srcId="{CF28DAD0-58BF-41DD-907A-E25EC73B18F8}" destId="{321E3A47-8D79-4D3A-B483-81BB86FEDFB9}" srcOrd="0" destOrd="0" presId="urn:microsoft.com/office/officeart/2005/8/layout/radial4"/>
    <dgm:cxn modelId="{9CA1F863-C5D8-4EA1-BA9B-AD6560CC9EA7}" type="presParOf" srcId="{CF28DAD0-58BF-41DD-907A-E25EC73B18F8}" destId="{0A444229-C1C6-437F-B233-75EA1B4919C4}" srcOrd="1" destOrd="0" presId="urn:microsoft.com/office/officeart/2005/8/layout/radial4"/>
    <dgm:cxn modelId="{9652FB49-C509-4A92-8E55-A16A2E29EE43}" type="presParOf" srcId="{CF28DAD0-58BF-41DD-907A-E25EC73B18F8}" destId="{2C3048F1-8887-45E9-8A6B-724E5EDE4B33}" srcOrd="2" destOrd="0" presId="urn:microsoft.com/office/officeart/2005/8/layout/radial4"/>
    <dgm:cxn modelId="{A5ABE85F-E3BC-4957-B4EF-CF537C88E987}" type="presParOf" srcId="{CF28DAD0-58BF-41DD-907A-E25EC73B18F8}" destId="{12C4B9E0-7704-4068-A83E-76D377054FC0}" srcOrd="3" destOrd="0" presId="urn:microsoft.com/office/officeart/2005/8/layout/radial4"/>
    <dgm:cxn modelId="{A2403312-ED83-4B60-AD42-0D16DCF1E2CA}" type="presParOf" srcId="{CF28DAD0-58BF-41DD-907A-E25EC73B18F8}" destId="{1E381CF9-538E-4558-ABAA-257E84DE55B5}" srcOrd="4" destOrd="0" presId="urn:microsoft.com/office/officeart/2005/8/layout/radial4"/>
    <dgm:cxn modelId="{C490AABD-047B-4649-92E7-8EBBB6390CA0}" type="presParOf" srcId="{CF28DAD0-58BF-41DD-907A-E25EC73B18F8}" destId="{2DE003C4-FD22-4B5B-B8C4-4C85E26AF0ED}" srcOrd="5" destOrd="0" presId="urn:microsoft.com/office/officeart/2005/8/layout/radial4"/>
    <dgm:cxn modelId="{4917821A-5720-4E48-818A-81118E4F699D}" type="presParOf" srcId="{CF28DAD0-58BF-41DD-907A-E25EC73B18F8}" destId="{B3950753-0292-4129-8960-EC3CE27AEB34}" srcOrd="6" destOrd="0" presId="urn:microsoft.com/office/officeart/2005/8/layout/radial4"/>
    <dgm:cxn modelId="{D5A3B1C7-CA4A-4B13-B685-179092F95554}" type="presParOf" srcId="{CF28DAD0-58BF-41DD-907A-E25EC73B18F8}" destId="{BC7F89AB-313F-47DD-B3F1-FB7484E9C86F}" srcOrd="7" destOrd="0" presId="urn:microsoft.com/office/officeart/2005/8/layout/radial4"/>
    <dgm:cxn modelId="{A3126548-F629-4F58-AE2B-5A45C85C2F05}" type="presParOf" srcId="{CF28DAD0-58BF-41DD-907A-E25EC73B18F8}" destId="{4EFA8D70-FA90-49F5-A59D-80709340E904}" srcOrd="8" destOrd="0" presId="urn:microsoft.com/office/officeart/2005/8/layout/radial4"/>
    <dgm:cxn modelId="{D770F4AA-E64E-4634-871B-CF859952128F}" type="presParOf" srcId="{CF28DAD0-58BF-41DD-907A-E25EC73B18F8}" destId="{5348B137-8597-4D5E-BB05-B05C70B9C79F}" srcOrd="9" destOrd="0" presId="urn:microsoft.com/office/officeart/2005/8/layout/radial4"/>
    <dgm:cxn modelId="{DA20E19A-8263-4CE8-8680-759B6A0C9E3B}" type="presParOf" srcId="{CF28DAD0-58BF-41DD-907A-E25EC73B18F8}" destId="{C6F37EB3-21BF-4E0B-9262-B27015FDB5ED}" srcOrd="10" destOrd="0" presId="urn:microsoft.com/office/officeart/2005/8/layout/radial4"/>
    <dgm:cxn modelId="{944AFF09-A644-42FC-9CFB-EF919FDF583A}" type="presParOf" srcId="{CF28DAD0-58BF-41DD-907A-E25EC73B18F8}" destId="{D55397C5-9043-49C8-A6B0-2A48DC317CA8}" srcOrd="11" destOrd="0" presId="urn:microsoft.com/office/officeart/2005/8/layout/radial4"/>
    <dgm:cxn modelId="{F590FD0B-E2BD-4E2B-9917-3C5DC953C568}" type="presParOf" srcId="{CF28DAD0-58BF-41DD-907A-E25EC73B18F8}" destId="{E39A0ECB-2A42-4D28-8220-993F7082DD09}" srcOrd="12" destOrd="0" presId="urn:microsoft.com/office/officeart/2005/8/layout/radial4"/>
    <dgm:cxn modelId="{614C0E23-BDEE-451F-ACEE-A62F533E0201}" type="presParOf" srcId="{CF28DAD0-58BF-41DD-907A-E25EC73B18F8}" destId="{A108F7D7-788F-43FA-98E1-DCE39C1B3033}" srcOrd="13" destOrd="0" presId="urn:microsoft.com/office/officeart/2005/8/layout/radial4"/>
    <dgm:cxn modelId="{6225E531-FD3A-4236-96D0-C2F71CF0FC3C}" type="presParOf" srcId="{CF28DAD0-58BF-41DD-907A-E25EC73B18F8}" destId="{623C3998-4880-4053-B004-60B0D0733D51}" srcOrd="14" destOrd="0" presId="urn:microsoft.com/office/officeart/2005/8/layout/radial4"/>
  </dgm:cxnLst>
  <dgm:bg/>
  <dgm:whole>
    <a:ln w="28575">
      <a:solidFill>
        <a:schemeClr val="bg1">
          <a:lumMod val="85000"/>
        </a:schemeClr>
      </a:solidFill>
      <a:prstDash val="dash"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1E3A47-8D79-4D3A-B483-81BB86FEDFB9}">
      <dsp:nvSpPr>
        <dsp:cNvPr id="0" name=""/>
        <dsp:cNvSpPr/>
      </dsp:nvSpPr>
      <dsp:spPr>
        <a:xfrm>
          <a:off x="4278237" y="3100292"/>
          <a:ext cx="2142080" cy="2142080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Всего расходов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26 595,8 </a:t>
          </a:r>
        </a:p>
      </dsp:txBody>
      <dsp:txXfrm>
        <a:off x="4591937" y="3413992"/>
        <a:ext cx="1514680" cy="1514680"/>
      </dsp:txXfrm>
    </dsp:sp>
    <dsp:sp modelId="{0A444229-C1C6-437F-B233-75EA1B4919C4}">
      <dsp:nvSpPr>
        <dsp:cNvPr id="0" name=""/>
        <dsp:cNvSpPr/>
      </dsp:nvSpPr>
      <dsp:spPr>
        <a:xfrm rot="10800000">
          <a:off x="1777915" y="3866085"/>
          <a:ext cx="2362804" cy="610492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C3048F1-8887-45E9-8A6B-724E5EDE4B33}">
      <dsp:nvSpPr>
        <dsp:cNvPr id="0" name=""/>
        <dsp:cNvSpPr/>
      </dsp:nvSpPr>
      <dsp:spPr>
        <a:xfrm>
          <a:off x="910503" y="3571549"/>
          <a:ext cx="1734825" cy="11995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Общегосударственные вопросы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7 827,7</a:t>
          </a:r>
        </a:p>
      </dsp:txBody>
      <dsp:txXfrm>
        <a:off x="945637" y="3606683"/>
        <a:ext cx="1664557" cy="1129296"/>
      </dsp:txXfrm>
    </dsp:sp>
    <dsp:sp modelId="{12C4B9E0-7704-4068-A83E-76D377054FC0}">
      <dsp:nvSpPr>
        <dsp:cNvPr id="0" name=""/>
        <dsp:cNvSpPr/>
      </dsp:nvSpPr>
      <dsp:spPr>
        <a:xfrm rot="12600000">
          <a:off x="2098109" y="2671105"/>
          <a:ext cx="2362804" cy="610492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1225557"/>
                <a:satOff val="-1705"/>
                <a:lumOff val="-65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225557"/>
                <a:satOff val="-1705"/>
                <a:lumOff val="-65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225557"/>
                <a:satOff val="-1705"/>
                <a:lumOff val="-65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E381CF9-538E-4558-ABAA-257E84DE55B5}">
      <dsp:nvSpPr>
        <dsp:cNvPr id="0" name=""/>
        <dsp:cNvSpPr/>
      </dsp:nvSpPr>
      <dsp:spPr>
        <a:xfrm>
          <a:off x="1364991" y="1785868"/>
          <a:ext cx="1782793" cy="11995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1225557"/>
                <a:satOff val="-1705"/>
                <a:lumOff val="-65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225557"/>
                <a:satOff val="-1705"/>
                <a:lumOff val="-65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225557"/>
                <a:satOff val="-1705"/>
                <a:lumOff val="-65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Национальная безопасность и правоохранительная деятельность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1 016,3</a:t>
          </a:r>
        </a:p>
      </dsp:txBody>
      <dsp:txXfrm>
        <a:off x="1400125" y="1821002"/>
        <a:ext cx="1712525" cy="1129296"/>
      </dsp:txXfrm>
    </dsp:sp>
    <dsp:sp modelId="{2DE003C4-FD22-4B5B-B8C4-4C85E26AF0ED}">
      <dsp:nvSpPr>
        <dsp:cNvPr id="0" name=""/>
        <dsp:cNvSpPr/>
      </dsp:nvSpPr>
      <dsp:spPr>
        <a:xfrm rot="14400000">
          <a:off x="2972895" y="1796319"/>
          <a:ext cx="2362804" cy="610492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2451115"/>
                <a:satOff val="-3409"/>
                <a:lumOff val="-130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2451115"/>
                <a:satOff val="-3409"/>
                <a:lumOff val="-130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2451115"/>
                <a:satOff val="-3409"/>
                <a:lumOff val="-130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3950753-0292-4129-8960-EC3CE27AEB34}">
      <dsp:nvSpPr>
        <dsp:cNvPr id="0" name=""/>
        <dsp:cNvSpPr/>
      </dsp:nvSpPr>
      <dsp:spPr>
        <a:xfrm>
          <a:off x="2674456" y="478659"/>
          <a:ext cx="1778280" cy="11995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2451115"/>
                <a:satOff val="-3409"/>
                <a:lumOff val="-130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2451115"/>
                <a:satOff val="-3409"/>
                <a:lumOff val="-130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2451115"/>
                <a:satOff val="-3409"/>
                <a:lumOff val="-130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Национальная экономика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1 906,4 </a:t>
          </a:r>
        </a:p>
      </dsp:txBody>
      <dsp:txXfrm>
        <a:off x="2709590" y="513793"/>
        <a:ext cx="1708012" cy="1129296"/>
      </dsp:txXfrm>
    </dsp:sp>
    <dsp:sp modelId="{BC7F89AB-313F-47DD-B3F1-FB7484E9C86F}">
      <dsp:nvSpPr>
        <dsp:cNvPr id="0" name=""/>
        <dsp:cNvSpPr/>
      </dsp:nvSpPr>
      <dsp:spPr>
        <a:xfrm rot="16200000">
          <a:off x="4167875" y="1476125"/>
          <a:ext cx="2362804" cy="610492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3676672"/>
                <a:satOff val="-5114"/>
                <a:lumOff val="-196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3676672"/>
                <a:satOff val="-5114"/>
                <a:lumOff val="-196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3676672"/>
                <a:satOff val="-5114"/>
                <a:lumOff val="-196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EFA8D70-FA90-49F5-A59D-80709340E904}">
      <dsp:nvSpPr>
        <dsp:cNvPr id="0" name=""/>
        <dsp:cNvSpPr/>
      </dsp:nvSpPr>
      <dsp:spPr>
        <a:xfrm>
          <a:off x="4489744" y="187"/>
          <a:ext cx="1719066" cy="11995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3676672"/>
                <a:satOff val="-5114"/>
                <a:lumOff val="-196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3676672"/>
                <a:satOff val="-5114"/>
                <a:lumOff val="-196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3676672"/>
                <a:satOff val="-5114"/>
                <a:lumOff val="-196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Жилищно-коммунальное хозяйство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2 685,4</a:t>
          </a:r>
        </a:p>
      </dsp:txBody>
      <dsp:txXfrm>
        <a:off x="4524878" y="35321"/>
        <a:ext cx="1648798" cy="1129296"/>
      </dsp:txXfrm>
    </dsp:sp>
    <dsp:sp modelId="{5348B137-8597-4D5E-BB05-B05C70B9C79F}">
      <dsp:nvSpPr>
        <dsp:cNvPr id="0" name=""/>
        <dsp:cNvSpPr/>
      </dsp:nvSpPr>
      <dsp:spPr>
        <a:xfrm rot="18000000">
          <a:off x="5362855" y="1796319"/>
          <a:ext cx="2362804" cy="610492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4902230"/>
                <a:satOff val="-6819"/>
                <a:lumOff val="-261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4902230"/>
                <a:satOff val="-6819"/>
                <a:lumOff val="-261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4902230"/>
                <a:satOff val="-6819"/>
                <a:lumOff val="-261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C6F37EB3-21BF-4E0B-9262-B27015FDB5ED}">
      <dsp:nvSpPr>
        <dsp:cNvPr id="0" name=""/>
        <dsp:cNvSpPr/>
      </dsp:nvSpPr>
      <dsp:spPr>
        <a:xfrm>
          <a:off x="6385230" y="478659"/>
          <a:ext cx="1499456" cy="11995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4902230"/>
                <a:satOff val="-6819"/>
                <a:lumOff val="-261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4902230"/>
                <a:satOff val="-6819"/>
                <a:lumOff val="-261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4902230"/>
                <a:satOff val="-6819"/>
                <a:lumOff val="-261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Культура и кинематография 10 068,1</a:t>
          </a:r>
        </a:p>
      </dsp:txBody>
      <dsp:txXfrm>
        <a:off x="6420364" y="513793"/>
        <a:ext cx="1429188" cy="1129296"/>
      </dsp:txXfrm>
    </dsp:sp>
    <dsp:sp modelId="{D55397C5-9043-49C8-A6B0-2A48DC317CA8}">
      <dsp:nvSpPr>
        <dsp:cNvPr id="0" name=""/>
        <dsp:cNvSpPr/>
      </dsp:nvSpPr>
      <dsp:spPr>
        <a:xfrm rot="19800000">
          <a:off x="6237641" y="2671105"/>
          <a:ext cx="2362804" cy="610492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6127787"/>
                <a:satOff val="-8523"/>
                <a:lumOff val="-326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127787"/>
                <a:satOff val="-8523"/>
                <a:lumOff val="-326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127787"/>
                <a:satOff val="-8523"/>
                <a:lumOff val="-326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39A0ECB-2A42-4D28-8220-993F7082DD09}">
      <dsp:nvSpPr>
        <dsp:cNvPr id="0" name=""/>
        <dsp:cNvSpPr/>
      </dsp:nvSpPr>
      <dsp:spPr>
        <a:xfrm>
          <a:off x="7569087" y="1785868"/>
          <a:ext cx="1746161" cy="11995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6127787"/>
                <a:satOff val="-8523"/>
                <a:lumOff val="-326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127787"/>
                <a:satOff val="-8523"/>
                <a:lumOff val="-326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127787"/>
                <a:satOff val="-8523"/>
                <a:lumOff val="-326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Социальная политика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1 340,4 </a:t>
          </a:r>
        </a:p>
      </dsp:txBody>
      <dsp:txXfrm>
        <a:off x="7604221" y="1821002"/>
        <a:ext cx="1675893" cy="1129296"/>
      </dsp:txXfrm>
    </dsp:sp>
    <dsp:sp modelId="{A108F7D7-788F-43FA-98E1-DCE39C1B3033}">
      <dsp:nvSpPr>
        <dsp:cNvPr id="0" name=""/>
        <dsp:cNvSpPr/>
      </dsp:nvSpPr>
      <dsp:spPr>
        <a:xfrm>
          <a:off x="6557835" y="3866085"/>
          <a:ext cx="2362804" cy="610492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7353344"/>
                <a:satOff val="-10228"/>
                <a:lumOff val="-392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7353344"/>
                <a:satOff val="-10228"/>
                <a:lumOff val="-392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7353344"/>
                <a:satOff val="-10228"/>
                <a:lumOff val="-392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23C3998-4880-4053-B004-60B0D0733D51}">
      <dsp:nvSpPr>
        <dsp:cNvPr id="0" name=""/>
        <dsp:cNvSpPr/>
      </dsp:nvSpPr>
      <dsp:spPr>
        <a:xfrm>
          <a:off x="8090316" y="3571549"/>
          <a:ext cx="1660647" cy="11995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7353344"/>
                <a:satOff val="-10228"/>
                <a:lumOff val="-392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7353344"/>
                <a:satOff val="-10228"/>
                <a:lumOff val="-392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7353344"/>
                <a:satOff val="-10228"/>
                <a:lumOff val="-392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Физическая культура  и спорт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1 751,5</a:t>
          </a:r>
        </a:p>
      </dsp:txBody>
      <dsp:txXfrm>
        <a:off x="8125450" y="3606683"/>
        <a:ext cx="1590379" cy="11292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6848A5-FBFE-4FFD-BC05-37A4006DAE98}" type="datetimeFigureOut">
              <a:rPr lang="ru-RU" smtClean="0"/>
              <a:t>28.12.2022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A1ADE1-971C-4FB5-BACD-6C407ED96D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60294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C556A-B809-4BD5-9FF1-51036B9B5290}" type="datetimeFigureOut">
              <a:rPr lang="ru-RU" smtClean="0"/>
              <a:t>28.12.2022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17E5-B595-46FE-A491-6AB7918E0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8598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C556A-B809-4BD5-9FF1-51036B9B5290}" type="datetimeFigureOut">
              <a:rPr lang="ru-RU" smtClean="0"/>
              <a:t>28.12.2022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17E5-B595-46FE-A491-6AB7918E0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0096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C556A-B809-4BD5-9FF1-51036B9B5290}" type="datetimeFigureOut">
              <a:rPr lang="ru-RU" smtClean="0"/>
              <a:t>28.12.2022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17E5-B595-46FE-A491-6AB7918E0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7808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C556A-B809-4BD5-9FF1-51036B9B5290}" type="datetimeFigureOut">
              <a:rPr lang="ru-RU" smtClean="0"/>
              <a:t>28.12.2022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17E5-B595-46FE-A491-6AB7918E0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6005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C556A-B809-4BD5-9FF1-51036B9B5290}" type="datetimeFigureOut">
              <a:rPr lang="ru-RU" smtClean="0"/>
              <a:t>28.12.2022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17E5-B595-46FE-A491-6AB7918E0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4847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C556A-B809-4BD5-9FF1-51036B9B5290}" type="datetimeFigureOut">
              <a:rPr lang="ru-RU" smtClean="0"/>
              <a:t>28.12.2022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17E5-B595-46FE-A491-6AB7918E0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552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C556A-B809-4BD5-9FF1-51036B9B5290}" type="datetimeFigureOut">
              <a:rPr lang="ru-RU" smtClean="0"/>
              <a:t>28.12.2022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17E5-B595-46FE-A491-6AB7918E0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545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C556A-B809-4BD5-9FF1-51036B9B5290}" type="datetimeFigureOut">
              <a:rPr lang="ru-RU" smtClean="0"/>
              <a:t>28.12.2022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17E5-B595-46FE-A491-6AB7918E0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2658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C556A-B809-4BD5-9FF1-51036B9B5290}" type="datetimeFigureOut">
              <a:rPr lang="ru-RU" smtClean="0"/>
              <a:t>28.12.2022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17E5-B595-46FE-A491-6AB7918E0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3312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C556A-B809-4BD5-9FF1-51036B9B5290}" type="datetimeFigureOut">
              <a:rPr lang="ru-RU" smtClean="0"/>
              <a:t>28.12.2022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17E5-B595-46FE-A491-6AB7918E0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2425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C556A-B809-4BD5-9FF1-51036B9B5290}" type="datetimeFigureOut">
              <a:rPr lang="ru-RU" smtClean="0"/>
              <a:t>28.12.2022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17E5-B595-46FE-A491-6AB7918E0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3197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DC556A-B809-4BD5-9FF1-51036B9B5290}" type="datetimeFigureOut">
              <a:rPr lang="ru-RU" smtClean="0"/>
              <a:t>28.12.2022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7B17E5-B595-46FE-A491-6AB7918E0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2831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4" r:id="rId1"/>
    <p:sldLayoutId id="2147483835" r:id="rId2"/>
    <p:sldLayoutId id="2147483836" r:id="rId3"/>
    <p:sldLayoutId id="2147483837" r:id="rId4"/>
    <p:sldLayoutId id="2147483838" r:id="rId5"/>
    <p:sldLayoutId id="2147483839" r:id="rId6"/>
    <p:sldLayoutId id="2147483840" r:id="rId7"/>
    <p:sldLayoutId id="2147483841" r:id="rId8"/>
    <p:sldLayoutId id="2147483842" r:id="rId9"/>
    <p:sldLayoutId id="2147483843" r:id="rId10"/>
    <p:sldLayoutId id="214748384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018904" y="426720"/>
            <a:ext cx="10132193" cy="3416320"/>
          </a:xfrm>
          <a:prstGeom prst="rect">
            <a:avLst/>
          </a:prstGeom>
          <a:noFill/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 anchor="ctr">
            <a:spAutoFit/>
          </a:bodyPr>
          <a:lstStyle/>
          <a:p>
            <a:pPr algn="ctr"/>
            <a:r>
              <a:rPr lang="ru-RU" sz="5400" b="1" dirty="0">
                <a:solidFill>
                  <a:srgbClr val="6AA343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бюджета Борского сельского поселения на 2023 год и на плановый период 2024 и 2025 годов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426720" y="0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95944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3611406" y="3750949"/>
            <a:ext cx="49471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ДЛЯ ГРАЖДАН</a:t>
            </a:r>
          </a:p>
        </p:txBody>
      </p:sp>
    </p:spTree>
    <p:extLst>
      <p:ext uri="{BB962C8B-B14F-4D97-AF65-F5344CB8AC3E}">
        <p14:creationId xmlns:p14="http://schemas.microsoft.com/office/powerpoint/2010/main" val="16111200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493519" y="526703"/>
            <a:ext cx="78398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БЕЗВОЗМЕЗДНЫХ ДОХОДОВ БЮДЖЕТА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426720" y="0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195944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8411787"/>
              </p:ext>
            </p:extLst>
          </p:nvPr>
        </p:nvGraphicFramePr>
        <p:xfrm>
          <a:off x="426720" y="2533498"/>
          <a:ext cx="5340985" cy="2270951"/>
        </p:xfrm>
        <a:graphic>
          <a:graphicData uri="http://schemas.openxmlformats.org/drawingml/2006/table">
            <a:tbl>
              <a:tblPr firstRow="1" firstCol="1" bandRow="1"/>
              <a:tblGrid>
                <a:gridCol w="3314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00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90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63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41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дохода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Прогноз на 2023 год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Прогноз на 2024 год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Прогноз на 2025 год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дотации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9 824,9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10 088,2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10 335,4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3 287,4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1 566,2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1 566,2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157,6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162,8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иные межбюджетные трансферты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9 625,2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9 777,4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9 503,7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22 895,1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21 594,6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21 408,8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588666" y="2225721"/>
            <a:ext cx="1267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i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тысяч рублей</a:t>
            </a:r>
          </a:p>
        </p:txBody>
      </p:sp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9441976"/>
              </p:ext>
            </p:extLst>
          </p:nvPr>
        </p:nvGraphicFramePr>
        <p:xfrm>
          <a:off x="4371703" y="988368"/>
          <a:ext cx="7210697" cy="54385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661704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493519" y="526703"/>
            <a:ext cx="53456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РАСХОДОВ БЮДЖЕТА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426720" y="0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95944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3801769"/>
              </p:ext>
            </p:extLst>
          </p:nvPr>
        </p:nvGraphicFramePr>
        <p:xfrm>
          <a:off x="1018904" y="1515291"/>
          <a:ext cx="9964782" cy="49638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857351" y="1161105"/>
            <a:ext cx="1267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i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тысяч рублей</a:t>
            </a:r>
          </a:p>
        </p:txBody>
      </p:sp>
    </p:spTree>
    <p:extLst>
      <p:ext uri="{BB962C8B-B14F-4D97-AF65-F5344CB8AC3E}">
        <p14:creationId xmlns:p14="http://schemas.microsoft.com/office/powerpoint/2010/main" val="23172542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493519" y="526703"/>
            <a:ext cx="52056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БЮДЖЕТА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426720" y="0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195944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1741432367"/>
              </p:ext>
            </p:extLst>
          </p:nvPr>
        </p:nvGraphicFramePr>
        <p:xfrm>
          <a:off x="765267" y="1184366"/>
          <a:ext cx="10661467" cy="5242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5" name="TextBox 9"/>
          <p:cNvSpPr txBox="1"/>
          <p:nvPr/>
        </p:nvSpPr>
        <p:spPr>
          <a:xfrm>
            <a:off x="10147136" y="845812"/>
            <a:ext cx="13858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i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тысяч рублей</a:t>
            </a:r>
          </a:p>
        </p:txBody>
      </p:sp>
    </p:spTree>
    <p:extLst>
      <p:ext uri="{BB962C8B-B14F-4D97-AF65-F5344CB8AC3E}">
        <p14:creationId xmlns:p14="http://schemas.microsoft.com/office/powerpoint/2010/main" val="10678865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493519" y="526703"/>
            <a:ext cx="90819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 ПО МУНИЦИПАЛЬНЫМ ПРОГРАММАМ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10400119" y="1062225"/>
            <a:ext cx="13858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тысяч рублей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426720" y="0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95944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1674889"/>
              </p:ext>
            </p:extLst>
          </p:nvPr>
        </p:nvGraphicFramePr>
        <p:xfrm>
          <a:off x="748936" y="1400779"/>
          <a:ext cx="10493829" cy="4856926"/>
        </p:xfrm>
        <a:graphic>
          <a:graphicData uri="http://schemas.openxmlformats.org/drawingml/2006/table">
            <a:tbl>
              <a:tblPr firstRow="1" firstCol="1" bandRow="1"/>
              <a:tblGrid>
                <a:gridCol w="5583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934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18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18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83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619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муниципальной программы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57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"Развитие сферы культуры и спорта в Борском сельском поселении"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11 819,6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11 971,7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11 698,0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"Создание условий для эффективного выполнения органами местного самоуправления своих полномочий не территории Борского сельского поселения"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2 927,2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932,1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953,6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"Обеспечение устойчивого функционирования и развития коммунальной и инженерной инфраструктуры в Борском сельском поселении"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76,8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216,0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216,0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"Содержание и ремонт автомобильных дорог общего пользования местного значения в Борском сельском поселении"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1 746,4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2 322,4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2 352,4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096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"Переселение граждан из аварийного жилищного фонда на территории МО Борское сельское поселение Тихвинского муниципального района Ленинградской области"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52,7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52,7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52,7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муниципальным программам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16 622,7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15 494,9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15 272,7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Непрограммные расходы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9973,1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9480,8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9 184,7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71957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18904" y="653143"/>
            <a:ext cx="10132193" cy="923330"/>
          </a:xfrm>
          <a:prstGeom prst="rect">
            <a:avLst/>
          </a:prstGeom>
          <a:noFill/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 anchor="ctr">
            <a:spAutoFit/>
          </a:bodyPr>
          <a:lstStyle/>
          <a:p>
            <a:pPr algn="ctr"/>
            <a:r>
              <a:rPr lang="ru-RU" sz="5400" b="1" dirty="0">
                <a:solidFill>
                  <a:srgbClr val="6AA343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26720" y="0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95944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23824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3"/>
          <p:cNvPicPr>
            <a:picLocks noGrp="1"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3" y="7069"/>
            <a:ext cx="11995694" cy="6843863"/>
          </a:xfrm>
          <a:prstGeom prst="rect">
            <a:avLst/>
          </a:prstGeom>
          <a:effectLst>
            <a:softEdge rad="635000"/>
          </a:effectLst>
        </p:spPr>
      </p:pic>
      <p:sp>
        <p:nvSpPr>
          <p:cNvPr id="9" name="Прямоугольник 8"/>
          <p:cNvSpPr/>
          <p:nvPr/>
        </p:nvSpPr>
        <p:spPr>
          <a:xfrm>
            <a:off x="5878286" y="4585984"/>
            <a:ext cx="6069874" cy="2149306"/>
          </a:xfrm>
          <a:prstGeom prst="rect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solidFill>
                  <a:srgbClr val="3A768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Площадь территории – </a:t>
            </a:r>
            <a:r>
              <a:rPr lang="ru-RU" sz="2000" b="1" dirty="0">
                <a:solidFill>
                  <a:srgbClr val="3A7682"/>
                </a:solidFill>
                <a:latin typeface="Sitka Text" panose="0200050500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315 </a:t>
            </a:r>
            <a:r>
              <a:rPr lang="ru-RU" sz="2000" dirty="0">
                <a:solidFill>
                  <a:srgbClr val="3A768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км</a:t>
            </a:r>
            <a:r>
              <a:rPr lang="ru-RU" sz="2000" baseline="30000" dirty="0">
                <a:solidFill>
                  <a:srgbClr val="3A768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ru-RU" sz="2000" dirty="0">
              <a:solidFill>
                <a:srgbClr val="3A7682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solidFill>
                  <a:srgbClr val="3A768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Численность населения – </a:t>
            </a:r>
            <a:r>
              <a:rPr lang="ru-RU" sz="2000" b="1" dirty="0">
                <a:solidFill>
                  <a:srgbClr val="3A7682"/>
                </a:solidFill>
                <a:latin typeface="Sitka Text" panose="0200050500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1 572 </a:t>
            </a:r>
            <a:r>
              <a:rPr lang="ru-RU" sz="2000" dirty="0">
                <a:solidFill>
                  <a:srgbClr val="3A768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человек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>
                <a:solidFill>
                  <a:srgbClr val="3A768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состав Борского сельского поселения входят: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solidFill>
                  <a:srgbClr val="3A768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 населенных пунктов,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solidFill>
                  <a:srgbClr val="3A768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центр поселения – дер. Бор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426720" y="0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195944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669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461555" y="1184366"/>
            <a:ext cx="11268891" cy="2280881"/>
          </a:xfrm>
          <a:prstGeom prst="rect">
            <a:avLst/>
          </a:prstGeom>
          <a:noFill/>
          <a:ln w="28575">
            <a:solidFill>
              <a:schemeClr val="bg1">
                <a:lumMod val="75000"/>
              </a:schemeClr>
            </a:solidFill>
            <a:prstDash val="dash"/>
          </a:ln>
          <a:effectLst/>
        </p:spPr>
        <p:style>
          <a:lnRef idx="2">
            <a:schemeClr val="accent1"/>
          </a:lnRef>
          <a:fillRef idx="1003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Бюджет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форма образования и расходования денежных средств, предназначенных для финансового обеспечения задач и функций государства и местного самоуправления.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Доходы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поступающие в бюджет денежные средства.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Расходы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выплачиваемые из бюджета денежные средства на исполнение бюджетных обязательств.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Профицит бюджета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превышение доходов бюджета над его расходами.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Дефицит бюджета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превышение расходов бюджета над его доходами.</a:t>
            </a: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88033" y="4017919"/>
            <a:ext cx="11242413" cy="2405274"/>
          </a:xfrm>
          <a:prstGeom prst="rect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Налоговые доходы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предусматриваются налоговым законодательством Российской Федерации, подразделяются на федеральные, региональные и местные налоги и сборы. Зачисляются в федеральный, региональный (областной) или местный бюджеты на основании нормативов (процентов) отчислений.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Неналоговые доходы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доходы от использования муниципального имущества; доходы от платных услуг, оказываемых муниципальными учреждениями; штрафы; платежи при пользовании природными ресурсами; доходы от продажи муниципального имущества; иные неналоговые доходы.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Безвозмездные поступления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дотации, субвенции, субсидии, иные межбюджетные трансферты из других бюджетов, безвозмездные поступления от юридических и физических лиц, в том числе добровольные пожертвования</a:t>
            </a:r>
            <a:endParaRPr lang="ru-RU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18984" y="3459100"/>
            <a:ext cx="3954031" cy="523220"/>
          </a:xfrm>
          <a:prstGeom prst="rect">
            <a:avLst/>
          </a:prstGeom>
          <a:noFill/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txBody>
          <a:bodyPr wrap="none" rtlCol="0" anchor="ctr">
            <a:spAutoFit/>
          </a:bodyPr>
          <a:lstStyle/>
          <a:p>
            <a:r>
              <a:rPr lang="ru-RU" sz="2800" b="1" spc="600" dirty="0">
                <a:solidFill>
                  <a:srgbClr val="65ADBB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бюджета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493519" y="526703"/>
            <a:ext cx="54222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ПОНЯТИЯ И ТЕРМИНЫ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426720" y="0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95944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2592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22514" y="1493940"/>
            <a:ext cx="11129555" cy="3464218"/>
          </a:xfrm>
          <a:prstGeom prst="rect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Дотации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межбюджетные трансферты, предоставляемые на безвозмездной и безвозвратной основе без установления целей их использования. </a:t>
            </a:r>
          </a:p>
          <a:p>
            <a:pPr algn="ctr">
              <a:lnSpc>
                <a:spcPct val="107000"/>
              </a:lnSpc>
            </a:pPr>
            <a:r>
              <a:rPr lang="ru-RU" sz="1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Аналогия в семейном бюджете: Вы даете своему ребёнку карманные деньги</a:t>
            </a:r>
          </a:p>
          <a:p>
            <a:pPr algn="just">
              <a:lnSpc>
                <a:spcPct val="107000"/>
              </a:lnSpc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Субвенции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межбюджетные трансферты, предоставляемые из федерального и (или) областного бюджетов на исполнение переданных государственных полномочий. </a:t>
            </a:r>
          </a:p>
          <a:p>
            <a:pPr algn="ctr">
              <a:lnSpc>
                <a:spcPct val="107000"/>
              </a:lnSpc>
            </a:pPr>
            <a:r>
              <a:rPr lang="ru-RU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Аналогия в семейном бюджете: Вы даете своему ребёнку деньги и отправляете его в магазин купить продукты по списку, который Вы ему дали</a:t>
            </a:r>
          </a:p>
          <a:p>
            <a:pPr algn="just">
              <a:lnSpc>
                <a:spcPct val="107000"/>
              </a:lnSpc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Субсидии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межбюджетные трансферты, предоставляемые из федерального и (или) областного бюджетов на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софинансирование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расходов местных бюджетов. </a:t>
            </a:r>
          </a:p>
          <a:p>
            <a:pPr algn="ctr">
              <a:lnSpc>
                <a:spcPct val="107000"/>
              </a:lnSpc>
            </a:pPr>
            <a:r>
              <a:rPr lang="ru-RU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Аналогия в семейном бюджете: Вы «добавляете» деньги для того, чтобы ваш ребёнок купил себе книгу </a:t>
            </a:r>
          </a:p>
          <a:p>
            <a:pPr algn="just">
              <a:lnSpc>
                <a:spcPct val="107000"/>
              </a:lnSpc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Межбюджетные трансферты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средства, предоставляемые одним бюджетом бюджетной системы РФ другому бюджету бюджетной системы РФ.</a:t>
            </a: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43010" y="946915"/>
            <a:ext cx="6688562" cy="523220"/>
          </a:xfrm>
          <a:prstGeom prst="rect">
            <a:avLst/>
          </a:prstGeom>
          <a:noFill/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txBody>
          <a:bodyPr wrap="none" rtlCol="0" anchor="ctr">
            <a:spAutoFit/>
          </a:bodyPr>
          <a:lstStyle/>
          <a:p>
            <a:r>
              <a:rPr lang="ru-RU" sz="2800" b="1" spc="600" dirty="0">
                <a:solidFill>
                  <a:srgbClr val="65ADBB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858780" y="5187719"/>
            <a:ext cx="8474442" cy="523220"/>
          </a:xfrm>
          <a:prstGeom prst="rect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Очередной финансовый год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год, следующий за текущим финансовым годом (2022 год)</a:t>
            </a:r>
          </a:p>
          <a:p>
            <a:pPr algn="just">
              <a:defRPr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Плановый период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два финансовых года, следующие за очередным финансовым годом (2023 и 2024 годы)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522514" y="5940501"/>
            <a:ext cx="11129555" cy="646331"/>
          </a:xfrm>
          <a:prstGeom prst="rect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Бюджетные ассигнования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предельные объёмы денежных средств в соответствующем финансовом году на исполнение бюджетных обязательств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493519" y="526703"/>
            <a:ext cx="54222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ПОНЯТИЯ И ТЕРМИНЫ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426720" y="0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195944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13260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493519" y="526703"/>
            <a:ext cx="52453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ЭТАПЫ БЮДЖЕТНОГО ПРОЦЕССА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57644" y="1184366"/>
            <a:ext cx="10668001" cy="5186035"/>
          </a:xfrm>
          <a:prstGeom prst="rect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проекта бюджета </a:t>
            </a:r>
          </a:p>
          <a:p>
            <a:pPr algn="ctr"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осуществляет комитет финансов администрации Тихвинского района.</a:t>
            </a:r>
          </a:p>
          <a:p>
            <a:pPr algn="ctr">
              <a:spcBef>
                <a:spcPts val="1000"/>
              </a:spcBef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Рассмотрение проекта бюджета</a:t>
            </a:r>
          </a:p>
          <a:p>
            <a:pPr indent="288000" algn="just">
              <a:buFont typeface="+mj-lt"/>
              <a:buAutoNum type="arabicPeriod"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бюджета рассматривается депутатами на постоянных комиссиях и заседаниях совета депутатов Тихвинского района;</a:t>
            </a:r>
          </a:p>
          <a:p>
            <a:pPr indent="288000" algn="just">
              <a:buFont typeface="+mj-lt"/>
              <a:buAutoNum type="arabicPeriod"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проекту бюджета проводятся публичные слушания;</a:t>
            </a:r>
          </a:p>
          <a:p>
            <a:pPr indent="288000" algn="just">
              <a:buFont typeface="+mj-lt"/>
              <a:buAutoNum type="arabicPeriod"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бюджета размещается на сайте Тихвинского района в сети Интернет в разделе «Открытый бюджет Тихвинского района».</a:t>
            </a:r>
          </a:p>
          <a:p>
            <a:pPr algn="ctr">
              <a:spcBef>
                <a:spcPts val="1000"/>
              </a:spcBef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Утверждение бюджета </a:t>
            </a:r>
          </a:p>
          <a:p>
            <a:pPr algn="just"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на очередной финансовый год и на плановый период утверждается в двух чтениях на заседаниях совета депутатов Тихвинского района: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первом чтении принимается решение о принятии (за основу) проекта бюджета, утверждаются основные характеристики бюджета – доходы, расходы и дефицит;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втором чтении принимается решение об утверждении бюджета.</a:t>
            </a:r>
          </a:p>
          <a:p>
            <a:pPr algn="ctr">
              <a:spcBef>
                <a:spcPts val="1000"/>
              </a:spcBef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за исполнением бюджета</a:t>
            </a:r>
          </a:p>
          <a:p>
            <a:pPr algn="ctr"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бюджета контролируется контрольно-счётной палатой Тихвинского района и органами муниципального финансового контроля Тихвинского района.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26720" y="0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95944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74662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493519" y="526703"/>
            <a:ext cx="72002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 ОСНОВНЫХ ПАРАМЕТРОВ БЮДЖЕТА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426720" y="0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95944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85309"/>
              </p:ext>
            </p:extLst>
          </p:nvPr>
        </p:nvGraphicFramePr>
        <p:xfrm>
          <a:off x="1084216" y="1125583"/>
          <a:ext cx="10001795" cy="52839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9957500" y="817806"/>
            <a:ext cx="1267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i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тысяч рублей</a:t>
            </a:r>
          </a:p>
        </p:txBody>
      </p:sp>
    </p:spTree>
    <p:extLst>
      <p:ext uri="{BB962C8B-B14F-4D97-AF65-F5344CB8AC3E}">
        <p14:creationId xmlns:p14="http://schemas.microsoft.com/office/powerpoint/2010/main" val="19223963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493519" y="526703"/>
            <a:ext cx="51406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ДОХОДОВ БЮДЖЕТА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426720" y="0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195944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6305440"/>
              </p:ext>
            </p:extLst>
          </p:nvPr>
        </p:nvGraphicFramePr>
        <p:xfrm>
          <a:off x="735872" y="1184365"/>
          <a:ext cx="10663647" cy="53557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0262300" y="876588"/>
            <a:ext cx="1267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i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тысяч рублей</a:t>
            </a:r>
          </a:p>
        </p:txBody>
      </p:sp>
    </p:spTree>
    <p:extLst>
      <p:ext uri="{BB962C8B-B14F-4D97-AF65-F5344CB8AC3E}">
        <p14:creationId xmlns:p14="http://schemas.microsoft.com/office/powerpoint/2010/main" val="41537296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493519" y="526703"/>
            <a:ext cx="71200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НАЛОГОВЫХ ДОХОДОВ БЮДЖЕТА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426720" y="0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95944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7250447"/>
              </p:ext>
            </p:extLst>
          </p:nvPr>
        </p:nvGraphicFramePr>
        <p:xfrm>
          <a:off x="609599" y="2182678"/>
          <a:ext cx="4676504" cy="3153503"/>
        </p:xfrm>
        <a:graphic>
          <a:graphicData uri="http://schemas.openxmlformats.org/drawingml/2006/table">
            <a:tbl>
              <a:tblPr firstRow="1" firstCol="1" bandRow="1"/>
              <a:tblGrid>
                <a:gridCol w="3048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10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21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40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297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4" marR="476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дохода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4" marR="4765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прогноз на 2023 год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4" marR="4765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прогноз на 2024 год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4" marR="4765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прогноз на 2025 год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4" marR="4765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87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4" marR="476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доходы физических лиц (НДФЛ)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4" marR="4765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596,6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4" marR="4765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605,5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4" marR="4765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614,6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4" marR="4765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511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4" marR="476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Акцизы по подакцизным товарам (продукции), производимым на территории Российской Федерации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4" marR="4765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1 579,3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4" marR="4765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1 579,3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4" marR="4765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1 579,3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4" marR="4765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21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4" marR="476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имущество физических лиц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4" marR="4765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394,1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4" marR="4765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401,9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4" marR="4765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410,0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4" marR="4765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104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4" marR="476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Земельный налог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4" marR="4765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459,6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4" marR="4765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468,8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4" marR="4765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478,1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4" marR="4765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97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4" marR="476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Государственная пошлина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4" marR="4765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0,4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4" marR="4765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0,4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4" marR="4765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0,4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4" marR="4765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0933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4" marR="476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3 030,0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4" marR="4765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3 055,9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4" marR="4765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3 082,4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4" marR="4765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646941"/>
              </p:ext>
            </p:extLst>
          </p:nvPr>
        </p:nvGraphicFramePr>
        <p:xfrm>
          <a:off x="5429794" y="1062225"/>
          <a:ext cx="6422572" cy="5591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161946" y="1874901"/>
            <a:ext cx="1267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i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тысяч рублей</a:t>
            </a:r>
          </a:p>
        </p:txBody>
      </p:sp>
    </p:spTree>
    <p:extLst>
      <p:ext uri="{BB962C8B-B14F-4D97-AF65-F5344CB8AC3E}">
        <p14:creationId xmlns:p14="http://schemas.microsoft.com/office/powerpoint/2010/main" val="28587361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493519" y="526703"/>
            <a:ext cx="75304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НЕНАЛОГОВЫХ ДОХОДОВ БЮДЖЕТА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426720" y="0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95944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0591189"/>
              </p:ext>
            </p:extLst>
          </p:nvPr>
        </p:nvGraphicFramePr>
        <p:xfrm>
          <a:off x="508090" y="1434615"/>
          <a:ext cx="6868070" cy="3033142"/>
        </p:xfrm>
        <a:graphic>
          <a:graphicData uri="http://schemas.openxmlformats.org/drawingml/2006/table">
            <a:tbl>
              <a:tblPr firstRow="1" firstCol="1" bandRow="1"/>
              <a:tblGrid>
                <a:gridCol w="3314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89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14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85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76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71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дохода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Прогноз на 2023 год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Прогноз на 2024 год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Прогноз на 2025 год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34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сдачи в аренду имущества, составляющего государственную (муниципальную) казну (за исключением земельных участков)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476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352,40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352,40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352,40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18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поступления от использования имущества, находящегося в государственной и муниципальной собственности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308,30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308,30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308,30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38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оказания платных услуг и компенсации затрат государства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7175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670,7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670,7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670,7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217169" y="1126838"/>
            <a:ext cx="1267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i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тысяч рублей</a:t>
            </a:r>
          </a:p>
        </p:txBody>
      </p:sp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2056365"/>
              </p:ext>
            </p:extLst>
          </p:nvPr>
        </p:nvGraphicFramePr>
        <p:xfrm>
          <a:off x="3082834" y="988368"/>
          <a:ext cx="8734697" cy="56562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6920769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3372</TotalTime>
  <Words>955</Words>
  <Application>Microsoft Office PowerPoint</Application>
  <PresentationFormat>Широкоэкранный</PresentationFormat>
  <Paragraphs>199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Sitka Text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Мария Булавко</dc:creator>
  <cp:lastModifiedBy>Адм Бор</cp:lastModifiedBy>
  <cp:revision>262</cp:revision>
  <dcterms:created xsi:type="dcterms:W3CDTF">2022-04-13T05:30:07Z</dcterms:created>
  <dcterms:modified xsi:type="dcterms:W3CDTF">2022-12-28T08:31:37Z</dcterms:modified>
</cp:coreProperties>
</file>